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sldIdLst>
    <p:sldId id="272" r:id="rId2"/>
    <p:sldId id="274" r:id="rId3"/>
    <p:sldId id="277" r:id="rId4"/>
    <p:sldId id="281" r:id="rId5"/>
    <p:sldId id="282" r:id="rId6"/>
    <p:sldId id="283" r:id="rId7"/>
    <p:sldId id="280" r:id="rId8"/>
    <p:sldId id="263" r:id="rId9"/>
    <p:sldId id="260" r:id="rId10"/>
    <p:sldId id="262" r:id="rId11"/>
    <p:sldId id="275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76" r:id="rId21"/>
    <p:sldId id="264" r:id="rId22"/>
    <p:sldId id="265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97465327855303E-2"/>
          <c:y val="0.11644942590645224"/>
          <c:w val="0.46906427555347024"/>
          <c:h val="0.76471244026092833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'TPD Root Causes'!$A$5:$A$14</c:f>
              <c:strCache>
                <c:ptCount val="10"/>
                <c:pt idx="0">
                  <c:v>No notification made to the One-Call center - 29%</c:v>
                </c:pt>
                <c:pt idx="1">
                  <c:v>Facility was not located or marked - 16%</c:v>
                </c:pt>
                <c:pt idx="2">
                  <c:v>Facility marking or location not sufficient - 15%</c:v>
                </c:pt>
                <c:pt idx="3">
                  <c:v>Other - 13%</c:v>
                </c:pt>
                <c:pt idx="4">
                  <c:v>Failure to maintain clearance - 10%</c:v>
                </c:pt>
                <c:pt idx="5">
                  <c:v>Failure to use hand tools where required - 4%</c:v>
                </c:pt>
                <c:pt idx="6">
                  <c:v>Facility could not be found or located - 4%</c:v>
                </c:pt>
                <c:pt idx="7">
                  <c:v>Failure to maintain marks - 3%</c:v>
                </c:pt>
                <c:pt idx="8">
                  <c:v>Data Not Collected - 3%</c:v>
                </c:pt>
                <c:pt idx="9">
                  <c:v>Other insufficient excavation practices - 3%</c:v>
                </c:pt>
              </c:strCache>
            </c:strRef>
          </c:cat>
          <c:val>
            <c:numRef>
              <c:f>'TPD Root Causes'!$B$5:$B$14</c:f>
              <c:numCache>
                <c:formatCode>#,##0</c:formatCode>
                <c:ptCount val="10"/>
                <c:pt idx="0">
                  <c:v>3924</c:v>
                </c:pt>
                <c:pt idx="1">
                  <c:v>2182</c:v>
                </c:pt>
                <c:pt idx="2">
                  <c:v>1939</c:v>
                </c:pt>
                <c:pt idx="3">
                  <c:v>1700</c:v>
                </c:pt>
                <c:pt idx="4">
                  <c:v>1377</c:v>
                </c:pt>
                <c:pt idx="5">
                  <c:v>521</c:v>
                </c:pt>
                <c:pt idx="6">
                  <c:v>462</c:v>
                </c:pt>
                <c:pt idx="7">
                  <c:v>441</c:v>
                </c:pt>
                <c:pt idx="8">
                  <c:v>422</c:v>
                </c:pt>
                <c:pt idx="9">
                  <c:v>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915060617422853"/>
          <c:y val="0.16419228418365511"/>
          <c:w val="0.4160319646690393"/>
          <c:h val="0.8265866440961980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7699868116897"/>
          <c:y val="0.18925174362281344"/>
          <c:w val="0.49988206769714572"/>
          <c:h val="0.82613555658483873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/>
                      <a:t>70.8%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/>
                      <a:t>11.3%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/>
                      <a:t>7.7%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/>
                      <a:t>4.1%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/>
                      <a:t>3.7%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9382716049382713E-2"/>
                  <c:y val="-3.758982863460476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0.76%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292768959435626E-2"/>
                  <c:y val="-8.1813156440022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0.71%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5855379188712513E-2"/>
                  <c:y val="-7.739082365948038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0.47%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8800705467372139E-2"/>
                  <c:y val="-3.095632946379214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0.35%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6.17283950617283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0.18%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'TPD Excavator Type'!$A$5:$A$14</c:f>
              <c:strCache>
                <c:ptCount val="10"/>
                <c:pt idx="0">
                  <c:v>Contractor - 70.8%</c:v>
                </c:pt>
                <c:pt idx="1">
                  <c:v>Municipality - 11.3%</c:v>
                </c:pt>
                <c:pt idx="2">
                  <c:v>Utility - 7.7%</c:v>
                </c:pt>
                <c:pt idx="3">
                  <c:v>Home Owner - 4.1%</c:v>
                </c:pt>
                <c:pt idx="4">
                  <c:v>Unknown/Other - 3.7%</c:v>
                </c:pt>
                <c:pt idx="5">
                  <c:v>Occupant - 0.76%</c:v>
                </c:pt>
                <c:pt idx="6">
                  <c:v>Data Not Collected - 0.71%</c:v>
                </c:pt>
                <c:pt idx="7">
                  <c:v>County - 0.47%</c:v>
                </c:pt>
                <c:pt idx="8">
                  <c:v>Developer - 0.35%</c:v>
                </c:pt>
                <c:pt idx="9">
                  <c:v>Farmer - 0.18%</c:v>
                </c:pt>
              </c:strCache>
            </c:strRef>
          </c:cat>
          <c:val>
            <c:numRef>
              <c:f>'TPD Excavator Type'!$B$5:$B$14</c:f>
              <c:numCache>
                <c:formatCode>#,##0</c:formatCode>
                <c:ptCount val="10"/>
                <c:pt idx="0">
                  <c:v>10090</c:v>
                </c:pt>
                <c:pt idx="1">
                  <c:v>1606</c:v>
                </c:pt>
                <c:pt idx="2">
                  <c:v>1092</c:v>
                </c:pt>
                <c:pt idx="3">
                  <c:v>582</c:v>
                </c:pt>
                <c:pt idx="4">
                  <c:v>533</c:v>
                </c:pt>
                <c:pt idx="5">
                  <c:v>109</c:v>
                </c:pt>
                <c:pt idx="6">
                  <c:v>101</c:v>
                </c:pt>
                <c:pt idx="7">
                  <c:v>67</c:v>
                </c:pt>
                <c:pt idx="8">
                  <c:v>50</c:v>
                </c:pt>
                <c:pt idx="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258412142926571"/>
          <c:y val="0.21934317911753573"/>
          <c:w val="0.31683386798872376"/>
          <c:h val="0.6872949339044063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5350314817207"/>
          <c:y val="0.10003065367200571"/>
          <c:w val="0.50132916445553599"/>
          <c:h val="0.81791890426772429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'TPD Work Performed'!$A$5:$A$14</c:f>
              <c:strCache>
                <c:ptCount val="10"/>
                <c:pt idx="0">
                  <c:v>Sewer (Sanitary/Storm) - 23%</c:v>
                </c:pt>
                <c:pt idx="1">
                  <c:v>Water - 20%</c:v>
                </c:pt>
                <c:pt idx="2">
                  <c:v>Electric - 11%</c:v>
                </c:pt>
                <c:pt idx="3">
                  <c:v>Unknown/Other - 11%</c:v>
                </c:pt>
                <c:pt idx="4">
                  <c:v>Fencing - 9%</c:v>
                </c:pt>
                <c:pt idx="5">
                  <c:v>Telecommunications - 7%</c:v>
                </c:pt>
                <c:pt idx="6">
                  <c:v>Natural Gas - 6%</c:v>
                </c:pt>
                <c:pt idx="7">
                  <c:v>Bldg. Construction - 5%</c:v>
                </c:pt>
                <c:pt idx="8">
                  <c:v>Landscaping - 4%</c:v>
                </c:pt>
                <c:pt idx="9">
                  <c:v>Road Work - 4%</c:v>
                </c:pt>
              </c:strCache>
            </c:strRef>
          </c:cat>
          <c:val>
            <c:numRef>
              <c:f>'TPD Work Performed'!$B$5:$B$14</c:f>
              <c:numCache>
                <c:formatCode>#,##0</c:formatCode>
                <c:ptCount val="10"/>
                <c:pt idx="0">
                  <c:v>2593</c:v>
                </c:pt>
                <c:pt idx="1">
                  <c:v>2235</c:v>
                </c:pt>
                <c:pt idx="2">
                  <c:v>1277</c:v>
                </c:pt>
                <c:pt idx="3">
                  <c:v>1206</c:v>
                </c:pt>
                <c:pt idx="4">
                  <c:v>1016</c:v>
                </c:pt>
                <c:pt idx="5">
                  <c:v>748</c:v>
                </c:pt>
                <c:pt idx="6">
                  <c:v>705</c:v>
                </c:pt>
                <c:pt idx="7">
                  <c:v>617</c:v>
                </c:pt>
                <c:pt idx="8">
                  <c:v>498</c:v>
                </c:pt>
                <c:pt idx="9">
                  <c:v>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425383217630353"/>
          <c:y val="0.18127776488944081"/>
          <c:w val="0.30785662147261189"/>
          <c:h val="0.7552377443287526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3504609980331E-2"/>
          <c:y val="0.14447526820725451"/>
          <c:w val="0.52459477623843243"/>
          <c:h val="0.79544054420298649"/>
        </c:manualLayout>
      </c:layout>
      <c:pieChart>
        <c:varyColors val="1"/>
        <c:ser>
          <c:idx val="0"/>
          <c:order val="0"/>
          <c:dLbls>
            <c:dLbl>
              <c:idx val="7"/>
              <c:layout>
                <c:manualLayout>
                  <c:x val="-1.5082954468123366E-2"/>
                  <c:y val="-1.82961692395654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"/>
                  <c:y val="-5.48885077186964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5.128204519161942E-2"/>
                  <c:y val="-6.861063464837051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'TPD Equipment Type'!$A$5:$A$14</c:f>
              <c:strCache>
                <c:ptCount val="10"/>
                <c:pt idx="0">
                  <c:v>Backhoe/Trackhoe - 50%</c:v>
                </c:pt>
                <c:pt idx="1">
                  <c:v>Hand Tools - 22%</c:v>
                </c:pt>
                <c:pt idx="2">
                  <c:v>Unknown/Other - 8%</c:v>
                </c:pt>
                <c:pt idx="3">
                  <c:v>Trencher - 6%</c:v>
                </c:pt>
                <c:pt idx="4">
                  <c:v>Boring - 5%</c:v>
                </c:pt>
                <c:pt idx="5">
                  <c:v>Auger - 4%</c:v>
                </c:pt>
                <c:pt idx="6">
                  <c:v>Grader/Scraper - 2%</c:v>
                </c:pt>
                <c:pt idx="7">
                  <c:v>Probing Device - 1%</c:v>
                </c:pt>
                <c:pt idx="8">
                  <c:v>Directional Drilling - 1%</c:v>
                </c:pt>
                <c:pt idx="9">
                  <c:v>Drilling - 1%</c:v>
                </c:pt>
              </c:strCache>
            </c:strRef>
          </c:cat>
          <c:val>
            <c:numRef>
              <c:f>'TPD Equipment Type'!$B$5:$B$14</c:f>
              <c:numCache>
                <c:formatCode>#,##0</c:formatCode>
                <c:ptCount val="10"/>
                <c:pt idx="0">
                  <c:v>7096</c:v>
                </c:pt>
                <c:pt idx="1">
                  <c:v>3040</c:v>
                </c:pt>
                <c:pt idx="2">
                  <c:v>1062</c:v>
                </c:pt>
                <c:pt idx="3">
                  <c:v>783</c:v>
                </c:pt>
                <c:pt idx="4">
                  <c:v>728</c:v>
                </c:pt>
                <c:pt idx="5">
                  <c:v>573</c:v>
                </c:pt>
                <c:pt idx="6">
                  <c:v>322</c:v>
                </c:pt>
                <c:pt idx="7">
                  <c:v>195</c:v>
                </c:pt>
                <c:pt idx="8">
                  <c:v>194</c:v>
                </c:pt>
                <c:pt idx="9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754923604835637"/>
          <c:y val="0.2120021789729114"/>
          <c:w val="0.30435121858989583"/>
          <c:h val="0.7017247200875191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701FD-9C4E-4D20-A5B0-6A9FA29C3535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41F2B-E818-4B8C-A5AB-B0988B192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For the first time, through the establishment of 811, the three-digit “Call Before You Dig” number.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All stakeholders can reach a call center using their Phone with three easy numbers.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When someone dials 811, they are automatically be connected to one of the three centers operating in Texas.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Call are directed to the state one call number and sent out on a rotating basics, so you will be connected to one of the three call centers.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National implementation is due to be completed in Middle April 2007.   May 1, 2007 for Texas.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87ECC-44C2-495A-BC71-D349E1F019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CC3D-8F6C-4AF5-A5FC-96B98E03F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7C30ED-C1B4-45F4-8C58-BC1F314E419F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A1F5E4-37ED-477C-B3D0-860099C08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UtrzxJIEbE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SCz-35M9h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38" y="198690"/>
            <a:ext cx="33773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512" y="3048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2015 TGA Safety Roundtable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4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Facility/Utility Response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66" y="1911063"/>
            <a:ext cx="2873233" cy="3992563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3962399" cy="40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236"/>
            <a:ext cx="7086600" cy="13623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arkekr\Desktop\4930891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Martin County, September 2014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henderson\Desktop\TGA Safety Committee\2015 TGA Safety Roundtable\Martin County Explosion\DJI00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950" y="-1143000"/>
            <a:ext cx="121920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henderson\Desktop\TGA Safety Committee\2015 TGA Safety Roundtable\Martin County Explosion\DJI00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770063"/>
            <a:ext cx="12192000" cy="91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henderson\Desktop\TGA Safety Committee\2015 TGA Safety Roundtable\Martin County Explosion\DJI00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900" y="-784225"/>
            <a:ext cx="121920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henderson\Desktop\TGA Safety Committee\2015 TGA Safety Roundtable\Martin County Explosion\DJI00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175" y="-2271713"/>
            <a:ext cx="12192000" cy="91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henderson\Desktop\TGA Safety Committee\2015 TGA Safety Roundtable\Martin County Explosion\DJI0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475" y="-2111375"/>
            <a:ext cx="121920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jhenderson\Desktop\TGA Safety Committee\2015 TGA Safety Roundtable\Martin County Explosion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8534400" cy="66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henderson\Desktop\TGA Safety Committee\2015 TGA Safety Roundtable\Martin County Explosion\imag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" y="152401"/>
            <a:ext cx="8916892" cy="66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henderson\Desktop\TGA Safety Committee\2015 TGA Safety Roundtable\Martin County Explosion\phot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125538"/>
            <a:ext cx="12192000" cy="91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572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Digging Dangers: The Power of Pipelines - Final Proof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http://www.youtube.com/watch?v=VUtrzxJIEbE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arkekr\Desktop\5380e4869cdeb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Midland County, May 2014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8975" y="1066800"/>
            <a:ext cx="3852863" cy="671513"/>
            <a:chOff x="433" y="1041"/>
            <a:chExt cx="2427" cy="207"/>
          </a:xfrm>
        </p:grpSpPr>
        <p:sp>
          <p:nvSpPr>
            <p:cNvPr id="15385" name="Rectangle 3"/>
            <p:cNvSpPr>
              <a:spLocks noChangeArrowheads="1"/>
            </p:cNvSpPr>
            <p:nvPr/>
          </p:nvSpPr>
          <p:spPr bwMode="auto">
            <a:xfrm>
              <a:off x="433" y="1056"/>
              <a:ext cx="1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Lucida Sans Unicode" pitchFamily="34" charset="0"/>
                </a:rPr>
                <a:t>1.</a:t>
              </a:r>
              <a:endParaRPr lang="en-US">
                <a:latin typeface="Lucida Sans Unicode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7" y="1041"/>
              <a:ext cx="2283" cy="104"/>
              <a:chOff x="577" y="1041"/>
              <a:chExt cx="2283" cy="104"/>
            </a:xfrm>
          </p:grpSpPr>
          <p:sp>
            <p:nvSpPr>
              <p:cNvPr id="15387" name="Rectangle 5"/>
              <p:cNvSpPr>
                <a:spLocks noChangeArrowheads="1"/>
              </p:cNvSpPr>
              <p:nvPr/>
            </p:nvSpPr>
            <p:spPr bwMode="auto">
              <a:xfrm>
                <a:off x="577" y="1041"/>
                <a:ext cx="2283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latin typeface="Lucida Sans Unicode" pitchFamily="34" charset="0"/>
                  </a:rPr>
                  <a:t>Call-Click </a:t>
                </a:r>
                <a:r>
                  <a:rPr lang="en-US" sz="2200" b="1" i="1">
                    <a:latin typeface="Lucida Sans Unicode" pitchFamily="34" charset="0"/>
                  </a:rPr>
                  <a:t>BEFORE</a:t>
                </a:r>
                <a:r>
                  <a:rPr lang="en-US" sz="2200" i="1">
                    <a:latin typeface="Lucida Sans Unicode" pitchFamily="34" charset="0"/>
                  </a:rPr>
                  <a:t> You Dig</a:t>
                </a:r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15388" name="Rectangle 6"/>
              <p:cNvSpPr>
                <a:spLocks noChangeArrowheads="1"/>
              </p:cNvSpPr>
              <p:nvPr/>
            </p:nvSpPr>
            <p:spPr bwMode="auto">
              <a:xfrm>
                <a:off x="901" y="1041"/>
                <a:ext cx="1190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</p:grpSp>
      </p:grp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1104900" y="1524000"/>
            <a:ext cx="3314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Lucida Sans Unicode" pitchFamily="34" charset="0"/>
              </a:rPr>
              <a:t>811 </a:t>
            </a:r>
            <a:r>
              <a:rPr lang="en-US" sz="1400">
                <a:solidFill>
                  <a:srgbClr val="FF0000"/>
                </a:solidFill>
                <a:latin typeface="Lucida Sans Unicode" pitchFamily="34" charset="0"/>
              </a:rPr>
              <a:t>OR REMOTE APPLICATION</a:t>
            </a:r>
            <a:endParaRPr lang="en-US" sz="2800">
              <a:latin typeface="Lucida Sans Unicode" pitchFamily="34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8975" y="1981200"/>
            <a:ext cx="4789488" cy="612775"/>
            <a:chOff x="433" y="1592"/>
            <a:chExt cx="3017" cy="207"/>
          </a:xfrm>
        </p:grpSpPr>
        <p:sp>
          <p:nvSpPr>
            <p:cNvPr id="15381" name="Rectangle 9"/>
            <p:cNvSpPr>
              <a:spLocks noChangeArrowheads="1"/>
            </p:cNvSpPr>
            <p:nvPr/>
          </p:nvSpPr>
          <p:spPr bwMode="auto">
            <a:xfrm>
              <a:off x="433" y="1607"/>
              <a:ext cx="1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Lucida Sans Unicode" pitchFamily="34" charset="0"/>
                </a:rPr>
                <a:t>2.</a:t>
              </a:r>
              <a:endParaRPr lang="en-US">
                <a:latin typeface="Lucida Sans Unicode" pitchFamily="34" charset="0"/>
              </a:endParaRPr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577" y="1592"/>
              <a:ext cx="2873" cy="114"/>
              <a:chOff x="577" y="1592"/>
              <a:chExt cx="2873" cy="114"/>
            </a:xfrm>
          </p:grpSpPr>
          <p:sp>
            <p:nvSpPr>
              <p:cNvPr id="15383" name="Rectangle 11"/>
              <p:cNvSpPr>
                <a:spLocks noChangeArrowheads="1"/>
              </p:cNvSpPr>
              <p:nvPr/>
            </p:nvSpPr>
            <p:spPr bwMode="auto">
              <a:xfrm>
                <a:off x="577" y="1592"/>
                <a:ext cx="2873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 dirty="0">
                    <a:latin typeface="Lucida Sans Unicode" pitchFamily="34" charset="0"/>
                  </a:rPr>
                  <a:t>Wait the required amount of time</a:t>
                </a:r>
                <a:endParaRPr lang="en-US" dirty="0">
                  <a:latin typeface="Lucida Sans Unicode" pitchFamily="34" charset="0"/>
                </a:endParaRPr>
              </a:p>
            </p:txBody>
          </p:sp>
          <p:sp>
            <p:nvSpPr>
              <p:cNvPr id="15384" name="Rectangle 12"/>
              <p:cNvSpPr>
                <a:spLocks noChangeArrowheads="1"/>
              </p:cNvSpPr>
              <p:nvPr/>
            </p:nvSpPr>
            <p:spPr bwMode="auto">
              <a:xfrm>
                <a:off x="949" y="1607"/>
                <a:ext cx="2285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88975" y="3276600"/>
            <a:ext cx="3660775" cy="673100"/>
            <a:chOff x="433" y="2310"/>
            <a:chExt cx="2306" cy="208"/>
          </a:xfrm>
        </p:grpSpPr>
        <p:sp>
          <p:nvSpPr>
            <p:cNvPr id="15377" name="Rectangle 20"/>
            <p:cNvSpPr>
              <a:spLocks noChangeArrowheads="1"/>
            </p:cNvSpPr>
            <p:nvPr/>
          </p:nvSpPr>
          <p:spPr bwMode="auto">
            <a:xfrm>
              <a:off x="433" y="2326"/>
              <a:ext cx="1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Lucida Sans Unicode" pitchFamily="34" charset="0"/>
                </a:rPr>
                <a:t>3.</a:t>
              </a:r>
              <a:endParaRPr lang="en-US">
                <a:latin typeface="Lucida Sans Unicode" pitchFamily="34" charset="0"/>
              </a:endParaRPr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577" y="2310"/>
              <a:ext cx="2162" cy="105"/>
              <a:chOff x="577" y="2310"/>
              <a:chExt cx="2162" cy="105"/>
            </a:xfrm>
          </p:grpSpPr>
          <p:sp>
            <p:nvSpPr>
              <p:cNvPr id="15379" name="Rectangle 22"/>
              <p:cNvSpPr>
                <a:spLocks noChangeArrowheads="1"/>
              </p:cNvSpPr>
              <p:nvPr/>
            </p:nvSpPr>
            <p:spPr bwMode="auto">
              <a:xfrm>
                <a:off x="577" y="2310"/>
                <a:ext cx="216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latin typeface="Lucida Sans Unicode" pitchFamily="34" charset="0"/>
                  </a:rPr>
                  <a:t>Respect the locate marks</a:t>
                </a:r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15380" name="Rectangle 23"/>
              <p:cNvSpPr>
                <a:spLocks noChangeArrowheads="1"/>
              </p:cNvSpPr>
              <p:nvPr/>
            </p:nvSpPr>
            <p:spPr bwMode="auto">
              <a:xfrm>
                <a:off x="1262" y="2326"/>
                <a:ext cx="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</p:grpSp>
      </p:grpSp>
      <p:sp>
        <p:nvSpPr>
          <p:cNvPr id="26634" name="Rectangle 25"/>
          <p:cNvSpPr>
            <a:spLocks noChangeArrowheads="1"/>
          </p:cNvSpPr>
          <p:nvPr/>
        </p:nvSpPr>
        <p:spPr bwMode="auto">
          <a:xfrm>
            <a:off x="917575" y="3657600"/>
            <a:ext cx="62960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Lucida Sans Unicode" pitchFamily="34" charset="0"/>
              </a:rPr>
              <a:t> Identify your construction zone in white.</a:t>
            </a:r>
          </a:p>
          <a:p>
            <a:pPr>
              <a:buFontTx/>
              <a:buChar char="•"/>
            </a:pPr>
            <a:r>
              <a:rPr lang="en-US">
                <a:latin typeface="Lucida Sans Unicode" pitchFamily="34" charset="0"/>
              </a:rPr>
              <a:t> Observe the Uniform Color Code.</a:t>
            </a:r>
          </a:p>
          <a:p>
            <a:pPr>
              <a:buFontTx/>
              <a:buChar char="•"/>
            </a:pPr>
            <a:r>
              <a:rPr lang="en-US">
                <a:latin typeface="Lucida Sans Unicode" pitchFamily="34" charset="0"/>
              </a:rPr>
              <a:t> If marks are removed or altered, call for a </a:t>
            </a:r>
            <a:br>
              <a:rPr lang="en-US">
                <a:latin typeface="Lucida Sans Unicode" pitchFamily="34" charset="0"/>
              </a:rPr>
            </a:br>
            <a:r>
              <a:rPr lang="en-US">
                <a:latin typeface="Lucida Sans Unicode" pitchFamily="34" charset="0"/>
              </a:rPr>
              <a:t>   re-mark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685800" y="4876800"/>
            <a:ext cx="2032000" cy="862013"/>
            <a:chOff x="432" y="2904"/>
            <a:chExt cx="1280" cy="543"/>
          </a:xfrm>
        </p:grpSpPr>
        <p:sp>
          <p:nvSpPr>
            <p:cNvPr id="15373" name="Rectangle 31"/>
            <p:cNvSpPr>
              <a:spLocks noChangeArrowheads="1"/>
            </p:cNvSpPr>
            <p:nvPr/>
          </p:nvSpPr>
          <p:spPr bwMode="auto">
            <a:xfrm>
              <a:off x="432" y="2904"/>
              <a:ext cx="1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Lucida Sans Unicode" pitchFamily="34" charset="0"/>
                </a:rPr>
                <a:t>4.</a:t>
              </a:r>
              <a:endParaRPr lang="en-US">
                <a:latin typeface="Lucida Sans Unicode" pitchFamily="34" charset="0"/>
              </a:endParaRPr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577" y="2904"/>
              <a:ext cx="1135" cy="543"/>
              <a:chOff x="577" y="2904"/>
              <a:chExt cx="1135" cy="543"/>
            </a:xfrm>
          </p:grpSpPr>
          <p:sp>
            <p:nvSpPr>
              <p:cNvPr id="15375" name="Rectangle 33"/>
              <p:cNvSpPr>
                <a:spLocks noChangeArrowheads="1"/>
              </p:cNvSpPr>
              <p:nvPr/>
            </p:nvSpPr>
            <p:spPr bwMode="auto">
              <a:xfrm>
                <a:off x="577" y="2904"/>
                <a:ext cx="113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200" i="1">
                    <a:latin typeface="Lucida Sans Unicode" pitchFamily="34" charset="0"/>
                  </a:rPr>
                  <a:t>Dig with care</a:t>
                </a:r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15376" name="Rectangle 34"/>
              <p:cNvSpPr>
                <a:spLocks noChangeArrowheads="1"/>
              </p:cNvSpPr>
              <p:nvPr/>
            </p:nvSpPr>
            <p:spPr bwMode="auto">
              <a:xfrm>
                <a:off x="861" y="3253"/>
                <a:ext cx="5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latin typeface="Lucida Sans Unicode" pitchFamily="34" charset="0"/>
                  </a:rPr>
                  <a:t> </a:t>
                </a:r>
                <a:endParaRPr lang="en-US">
                  <a:latin typeface="Lucida Sans Unicode" pitchFamily="34" charset="0"/>
                </a:endParaRPr>
              </a:p>
            </p:txBody>
          </p:sp>
        </p:grpSp>
      </p:grpSp>
      <p:sp>
        <p:nvSpPr>
          <p:cNvPr id="217123" name="Rectangle 35"/>
          <p:cNvSpPr>
            <a:spLocks noChangeArrowheads="1"/>
          </p:cNvSpPr>
          <p:nvPr/>
        </p:nvSpPr>
        <p:spPr bwMode="auto">
          <a:xfrm>
            <a:off x="915988" y="5334000"/>
            <a:ext cx="5700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Lucida Sans Unicode" pitchFamily="34" charset="0"/>
              </a:rPr>
              <a:t> Follow safe excavation practices and </a:t>
            </a:r>
            <a:br>
              <a:rPr lang="en-US">
                <a:latin typeface="Lucida Sans Unicode" pitchFamily="34" charset="0"/>
              </a:rPr>
            </a:br>
            <a:r>
              <a:rPr lang="en-US">
                <a:latin typeface="Lucida Sans Unicode" pitchFamily="34" charset="0"/>
              </a:rPr>
              <a:t>  hand dig when appropriate.</a:t>
            </a:r>
          </a:p>
        </p:txBody>
      </p:sp>
      <p:pic>
        <p:nvPicPr>
          <p:cNvPr id="15369" name="Picture 39" descr="tracko_mov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200" y="1684338"/>
            <a:ext cx="3095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41"/>
          <p:cNvSpPr>
            <a:spLocks noChangeArrowheads="1"/>
          </p:cNvSpPr>
          <p:nvPr/>
        </p:nvSpPr>
        <p:spPr bwMode="auto">
          <a:xfrm>
            <a:off x="457200" y="1524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1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Four Steps to Safer Excavation</a:t>
            </a:r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14400" y="2438400"/>
            <a:ext cx="4235450" cy="5540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Lucida Sans Unicode" pitchFamily="34" charset="0"/>
              </a:rPr>
              <a:t> Texas law requires at least</a:t>
            </a:r>
            <a:br>
              <a:rPr lang="en-US">
                <a:latin typeface="Lucida Sans Unicode" pitchFamily="34" charset="0"/>
              </a:rPr>
            </a:br>
            <a:r>
              <a:rPr lang="en-US">
                <a:latin typeface="Lucida Sans Unicode" pitchFamily="34" charset="0"/>
              </a:rPr>
              <a:t>  </a:t>
            </a:r>
            <a:r>
              <a:rPr lang="en-US">
                <a:solidFill>
                  <a:srgbClr val="FF0000"/>
                </a:solidFill>
                <a:latin typeface="Lucida Sans Unicode" pitchFamily="34" charset="0"/>
              </a:rPr>
              <a:t>2 working days</a:t>
            </a:r>
            <a:r>
              <a:rPr lang="en-US">
                <a:latin typeface="Lucida Sans Unicode" pitchFamily="34" charset="0"/>
              </a:rPr>
              <a:t> notice</a:t>
            </a:r>
          </a:p>
        </p:txBody>
      </p:sp>
      <p:pic>
        <p:nvPicPr>
          <p:cNvPr id="29" name="Picture 2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6172200"/>
            <a:ext cx="1371235" cy="5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2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17123" grpId="0"/>
      <p:bldP spid="266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81000" y="1524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DAMAGE PREVENTION COUNCILS of TEXAS</a:t>
            </a:r>
          </a:p>
        </p:txBody>
      </p:sp>
      <p:pic>
        <p:nvPicPr>
          <p:cNvPr id="16387" name="Picture 4" descr="Updated DPC_coverage_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0753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6172200"/>
            <a:ext cx="1371235" cy="5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Gas Pipeline Explosion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North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276600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www.youtube.com/watch?v=RSCz-35M9hA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54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4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Top Ten Root Causes</a:t>
            </a:r>
            <a:b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 Reported to TDRF</a:t>
            </a:r>
            <a:b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January 2014 - December 2014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076105"/>
              </p:ext>
            </p:extLst>
          </p:nvPr>
        </p:nvGraphicFramePr>
        <p:xfrm>
          <a:off x="533400" y="12954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88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715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 sz="40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28700" y="1866900"/>
            <a:ext cx="6629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lvl="1" eaLnBrk="1" hangingPunct="1">
              <a:spcBef>
                <a:spcPct val="0"/>
              </a:spcBef>
            </a:pPr>
            <a:endParaRPr lang="en-US" sz="2800" dirty="0" smtClean="0">
              <a:solidFill>
                <a:srgbClr val="003399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1500" y="990600"/>
            <a:ext cx="792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53554"/>
            <a:ext cx="647700" cy="63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0" y="6749428"/>
            <a:ext cx="8229600" cy="0"/>
          </a:xfrm>
          <a:prstGeom prst="line">
            <a:avLst/>
          </a:prstGeom>
          <a:noFill/>
          <a:ln w="60325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724064"/>
              </p:ext>
            </p:extLst>
          </p:nvPr>
        </p:nvGraphicFramePr>
        <p:xfrm>
          <a:off x="457200" y="1093770"/>
          <a:ext cx="7886700" cy="553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762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i="1" dirty="0"/>
              <a:t>Top Ten by Type of Excavator</a:t>
            </a:r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i="1" dirty="0"/>
              <a:t>as Reported to TDRF</a:t>
            </a:r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i="1" dirty="0"/>
              <a:t>January 2014 - December 2014</a:t>
            </a:r>
          </a:p>
        </p:txBody>
      </p:sp>
    </p:spTree>
    <p:extLst>
      <p:ext uri="{BB962C8B-B14F-4D97-AF65-F5344CB8AC3E}">
        <p14:creationId xmlns:p14="http://schemas.microsoft.com/office/powerpoint/2010/main" val="41019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71500" y="76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>
              <a:defRPr sz="14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dirty="0">
                <a:solidFill>
                  <a:schemeClr val="tx1"/>
                </a:solidFill>
              </a:rPr>
              <a:t>Top Ten Damages by Type of Work Performed</a:t>
            </a:r>
          </a:p>
          <a:p>
            <a:pPr>
              <a:defRPr sz="14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dirty="0">
                <a:solidFill>
                  <a:schemeClr val="tx1"/>
                </a:solidFill>
              </a:rPr>
              <a:t>as Reported to TDRF</a:t>
            </a:r>
          </a:p>
          <a:p>
            <a:pPr>
              <a:defRPr sz="14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dirty="0">
                <a:solidFill>
                  <a:schemeClr val="tx1"/>
                </a:solidFill>
              </a:rPr>
              <a:t>January 2014 - December 2014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28700" y="1866900"/>
            <a:ext cx="6629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lvl="1" eaLnBrk="1" hangingPunct="1">
              <a:spcBef>
                <a:spcPct val="0"/>
              </a:spcBef>
            </a:pPr>
            <a:endParaRPr lang="en-US" sz="2800" dirty="0" smtClean="0">
              <a:solidFill>
                <a:srgbClr val="003399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1500" y="990600"/>
            <a:ext cx="792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53554"/>
            <a:ext cx="647700" cy="63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0" y="6749428"/>
            <a:ext cx="8229600" cy="0"/>
          </a:xfrm>
          <a:prstGeom prst="line">
            <a:avLst/>
          </a:prstGeom>
          <a:noFill/>
          <a:ln w="60325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320490"/>
              </p:ext>
            </p:extLst>
          </p:nvPr>
        </p:nvGraphicFramePr>
        <p:xfrm>
          <a:off x="304800" y="1066800"/>
          <a:ext cx="7924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1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71500" y="76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dirty="0">
                <a:solidFill>
                  <a:schemeClr val="tx1"/>
                </a:solidFill>
              </a:rPr>
              <a:t>Top Ten Damages by Type of Equipment  </a:t>
            </a:r>
          </a:p>
          <a:p>
            <a:pPr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dirty="0">
                <a:solidFill>
                  <a:schemeClr val="tx1"/>
                </a:solidFill>
              </a:rPr>
              <a:t>as Reported to TDRF</a:t>
            </a:r>
          </a:p>
          <a:p>
            <a:pPr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dirty="0">
                <a:solidFill>
                  <a:schemeClr val="tx1"/>
                </a:solidFill>
              </a:rPr>
              <a:t>January 2014 - December 2014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28700" y="1866900"/>
            <a:ext cx="6629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lvl="1" eaLnBrk="1" hangingPunct="1">
              <a:spcBef>
                <a:spcPct val="0"/>
              </a:spcBef>
            </a:pPr>
            <a:endParaRPr lang="en-US" sz="2800" dirty="0" smtClean="0">
              <a:solidFill>
                <a:srgbClr val="003399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1500" y="990600"/>
            <a:ext cx="792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53554"/>
            <a:ext cx="647700" cy="63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0" y="6749428"/>
            <a:ext cx="8229600" cy="0"/>
          </a:xfrm>
          <a:prstGeom prst="line">
            <a:avLst/>
          </a:prstGeom>
          <a:noFill/>
          <a:ln w="60325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27305"/>
              </p:ext>
            </p:extLst>
          </p:nvPr>
        </p:nvGraphicFramePr>
        <p:xfrm>
          <a:off x="304800" y="1143000"/>
          <a:ext cx="8029575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7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NPMS </a:t>
            </a:r>
            <a:br>
              <a:rPr lang="en-US" dirty="0" smtClean="0"/>
            </a:br>
            <a:r>
              <a:rPr lang="en-US" sz="3600" dirty="0" smtClean="0"/>
              <a:t>(National Pipeline Mapping System)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9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41288" y="3352800"/>
            <a:ext cx="90122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22238" y="3686175"/>
            <a:ext cx="90217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Tahoma" pitchFamily="34" charset="0"/>
              </a:rPr>
              <a:t>Advance Notice Required</a:t>
            </a:r>
            <a:r>
              <a:rPr lang="en-US" sz="3200" dirty="0">
                <a:latin typeface="Technical"/>
              </a:rPr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(At Least  2 working days, not more Than 14-Days, excluding Sat, Sun, Holidays)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41288" y="1965325"/>
            <a:ext cx="9021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Tahoma" pitchFamily="34" charset="0"/>
              </a:rPr>
              <a:t>  Class “A” Operators must join Notification Center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	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(Electric, Telephone, Cable, Gas, Oil, Steam, Co2, etc.)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Texas Utility Code-Title 5, Chapter 251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echnical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41288" y="2879725"/>
            <a:ext cx="9021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Tahoma" pitchFamily="34" charset="0"/>
              </a:rPr>
              <a:t>  Class “B” Operators may participate voluntarily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	(Water, Sewer, Slurry)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33363" y="4953000"/>
            <a:ext cx="8732837" cy="609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Tahoma" pitchFamily="34" charset="0"/>
              </a:rPr>
              <a:t>  Each Operator Notified must respond within 2 working days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 	(Positive Response)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172200"/>
            <a:ext cx="1371235" cy="5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28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utoUpdateAnimBg="0"/>
      <p:bldP spid="26636" grpId="0" autoUpdateAnimBg="0"/>
      <p:bldP spid="26637" grpId="0" autoUpdateAnimBg="0"/>
      <p:bldP spid="26642" grpId="0" autoUpdateAnimBg="0"/>
      <p:bldP spid="26644" grpId="0" autoUpdateAnimBg="0"/>
      <p:bldP spid="286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  <a:effectLst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811 Number</a:t>
            </a:r>
          </a:p>
        </p:txBody>
      </p:sp>
      <p:sp>
        <p:nvSpPr>
          <p:cNvPr id="5133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45325" y="2667000"/>
            <a:ext cx="1219200" cy="762000"/>
            <a:chOff x="4390" y="1792"/>
            <a:chExt cx="768" cy="480"/>
          </a:xfrm>
        </p:grpSpPr>
        <p:sp>
          <p:nvSpPr>
            <p:cNvPr id="5137" name="Rectangle 10"/>
            <p:cNvSpPr>
              <a:spLocks noChangeArrowheads="1"/>
            </p:cNvSpPr>
            <p:nvPr/>
          </p:nvSpPr>
          <p:spPr bwMode="auto">
            <a:xfrm>
              <a:off x="4390" y="1792"/>
              <a:ext cx="768" cy="4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u="sng">
                  <a:latin typeface="Calibri" pitchFamily="34" charset="0"/>
                </a:rPr>
                <a:t>LSNC</a:t>
              </a:r>
            </a:p>
          </p:txBody>
        </p:sp>
        <p:sp>
          <p:nvSpPr>
            <p:cNvPr id="5138" name="Rectangle 11"/>
            <p:cNvSpPr>
              <a:spLocks noChangeArrowheads="1"/>
            </p:cNvSpPr>
            <p:nvPr/>
          </p:nvSpPr>
          <p:spPr bwMode="auto">
            <a:xfrm>
              <a:off x="4400" y="1808"/>
              <a:ext cx="7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Tahoma" pitchFamily="34" charset="0"/>
                </a:rPr>
                <a:t>LSNC</a:t>
              </a:r>
              <a:endParaRPr lang="en-US" sz="20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pic>
        <p:nvPicPr>
          <p:cNvPr id="5124" name="Picture 12" descr="business_secretary_computer_typing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52575"/>
            <a:ext cx="1676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 descr="business_secretary_computer_typing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38063"/>
            <a:ext cx="17526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12825" y="2667000"/>
            <a:ext cx="1244600" cy="762000"/>
            <a:chOff x="2381" y="1805"/>
            <a:chExt cx="784" cy="480"/>
          </a:xfrm>
        </p:grpSpPr>
        <p:sp>
          <p:nvSpPr>
            <p:cNvPr id="5135" name="Rectangle 18"/>
            <p:cNvSpPr>
              <a:spLocks noChangeArrowheads="1"/>
            </p:cNvSpPr>
            <p:nvPr/>
          </p:nvSpPr>
          <p:spPr bwMode="auto">
            <a:xfrm>
              <a:off x="2397" y="1805"/>
              <a:ext cx="768" cy="4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u="sng" dirty="0" smtClean="0">
                  <a:solidFill>
                    <a:schemeClr val="bg1"/>
                  </a:solidFill>
                  <a:latin typeface="Calibri" pitchFamily="34" charset="0"/>
                </a:rPr>
                <a:t>TX811</a:t>
              </a:r>
              <a:endParaRPr lang="en-US" sz="2400" b="1" u="sng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136" name="Rectangle 19"/>
            <p:cNvSpPr>
              <a:spLocks noChangeArrowheads="1"/>
            </p:cNvSpPr>
            <p:nvPr/>
          </p:nvSpPr>
          <p:spPr bwMode="auto">
            <a:xfrm>
              <a:off x="2381" y="1846"/>
              <a:ext cx="7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5127" name="AutoShape 24"/>
          <p:cNvSpPr>
            <a:spLocks noChangeArrowheads="1"/>
          </p:cNvSpPr>
          <p:nvPr/>
        </p:nvSpPr>
        <p:spPr bwMode="auto">
          <a:xfrm rot="-5400000">
            <a:off x="3992563" y="3475038"/>
            <a:ext cx="1481137" cy="4587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128" name="Text Box 26"/>
          <p:cNvSpPr txBox="1">
            <a:spLocks noChangeArrowheads="1"/>
          </p:cNvSpPr>
          <p:nvPr/>
        </p:nvSpPr>
        <p:spPr bwMode="auto">
          <a:xfrm>
            <a:off x="0" y="4086225"/>
            <a:ext cx="3216275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Simply put, it is a speed-dial number to get in touch with a One Call Center.</a:t>
            </a:r>
            <a:endParaRPr lang="en-US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129" name="Text Box 27"/>
          <p:cNvSpPr txBox="1">
            <a:spLocks noChangeArrowheads="1"/>
          </p:cNvSpPr>
          <p:nvPr/>
        </p:nvSpPr>
        <p:spPr bwMode="auto">
          <a:xfrm>
            <a:off x="3200400" y="1800225"/>
            <a:ext cx="3048000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All </a:t>
            </a:r>
            <a:r>
              <a:rPr lang="en-US" sz="2000" b="1" dirty="0" smtClean="0">
                <a:latin typeface="Tahoma" pitchFamily="34" charset="0"/>
              </a:rPr>
              <a:t>calls </a:t>
            </a:r>
            <a:r>
              <a:rPr lang="en-US" sz="2000" b="1" dirty="0">
                <a:latin typeface="Tahoma" pitchFamily="34" charset="0"/>
              </a:rPr>
              <a:t>are rotated between the two One Call Centers operating in the State.</a:t>
            </a:r>
            <a:endParaRPr lang="en-US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 rot="-1974172">
            <a:off x="2852738" y="3171825"/>
            <a:ext cx="384175" cy="1438275"/>
          </a:xfrm>
          <a:prstGeom prst="upArrow">
            <a:avLst>
              <a:gd name="adj1" fmla="val 50000"/>
              <a:gd name="adj2" fmla="val 50125"/>
            </a:avLst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US" sz="2400" b="1" u="sng">
              <a:latin typeface="Calibri" pitchFamily="34" charset="0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 rot="2148961">
            <a:off x="6275388" y="3159125"/>
            <a:ext cx="385762" cy="1438275"/>
          </a:xfrm>
          <a:prstGeom prst="upArrow">
            <a:avLst>
              <a:gd name="adj1" fmla="val 50000"/>
              <a:gd name="adj2" fmla="val 49919"/>
            </a:avLst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US" sz="2400" b="1" u="sng">
              <a:latin typeface="Calibri" pitchFamily="34" charset="0"/>
            </a:endParaRPr>
          </a:p>
        </p:txBody>
      </p:sp>
      <p:pic>
        <p:nvPicPr>
          <p:cNvPr id="5132" name="Picture 22" descr="8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702175"/>
            <a:ext cx="1930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172200"/>
            <a:ext cx="1371235" cy="5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9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451</TotalTime>
  <Words>399</Words>
  <Application>Microsoft Office PowerPoint</Application>
  <PresentationFormat>On-screen Show (4:3)</PresentationFormat>
  <Paragraphs>76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PowerPoint Presentation</vt:lpstr>
      <vt:lpstr>Digging Dangers: The Power of Pipelines - Final Proof </vt:lpstr>
      <vt:lpstr>Top Ten Root Causes as Reported to TDRF January 2014 - December 2014</vt:lpstr>
      <vt:lpstr>PowerPoint Presentation</vt:lpstr>
      <vt:lpstr>PowerPoint Presentation</vt:lpstr>
      <vt:lpstr>PowerPoint Presentation</vt:lpstr>
      <vt:lpstr>NPMS  (National Pipeline Mapping System)</vt:lpstr>
      <vt:lpstr>PowerPoint Presentation</vt:lpstr>
      <vt:lpstr>National 811 Number</vt:lpstr>
      <vt:lpstr>Facility/Utility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 Pipeline Explosion –  North Texas </vt:lpstr>
    </vt:vector>
  </TitlesOfParts>
  <Company>Chevron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Parker</dc:creator>
  <cp:lastModifiedBy>jhenderson</cp:lastModifiedBy>
  <cp:revision>42</cp:revision>
  <dcterms:created xsi:type="dcterms:W3CDTF">2014-10-01T16:19:16Z</dcterms:created>
  <dcterms:modified xsi:type="dcterms:W3CDTF">2015-03-24T20:12:50Z</dcterms:modified>
</cp:coreProperties>
</file>