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88" r:id="rId6"/>
    <p:sldId id="260" r:id="rId7"/>
    <p:sldId id="261" r:id="rId8"/>
    <p:sldId id="262" r:id="rId9"/>
    <p:sldId id="264" r:id="rId10"/>
    <p:sldId id="265" r:id="rId11"/>
    <p:sldId id="268" r:id="rId12"/>
    <p:sldId id="269" r:id="rId13"/>
    <p:sldId id="266" r:id="rId14"/>
    <p:sldId id="267" r:id="rId15"/>
    <p:sldId id="270" r:id="rId16"/>
    <p:sldId id="271" r:id="rId17"/>
    <p:sldId id="272"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94785-7376-4793-8C54-57A393300167}" type="datetimeFigureOut">
              <a:rPr lang="en-US" smtClean="0"/>
              <a:t>3/23/2015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AFE52-178B-40F9-9724-9FB486F735B2}" type="slidenum">
              <a:rPr lang="en-US" smtClean="0"/>
              <a:t>‹#›</a:t>
            </a:fld>
            <a:endParaRPr lang="en-US" dirty="0"/>
          </a:p>
        </p:txBody>
      </p:sp>
    </p:spTree>
    <p:extLst>
      <p:ext uri="{BB962C8B-B14F-4D97-AF65-F5344CB8AC3E}">
        <p14:creationId xmlns:p14="http://schemas.microsoft.com/office/powerpoint/2010/main" val="14716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Exposure</a:t>
            </a:r>
            <a:r>
              <a:rPr lang="en-US" baseline="0" dirty="0" smtClean="0"/>
              <a:t> to a pathogen does not mean that a disease will occur. It depends on whether all conditions of the chain of infection are present. By eliminating at least one condition, infection will not occur.</a:t>
            </a:r>
            <a:endParaRPr lang="en-US" dirty="0"/>
          </a:p>
        </p:txBody>
      </p:sp>
      <p:sp>
        <p:nvSpPr>
          <p:cNvPr id="4" name="Slide Number Placeholder 3"/>
          <p:cNvSpPr>
            <a:spLocks noGrp="1"/>
          </p:cNvSpPr>
          <p:nvPr>
            <p:ph type="sldNum" sz="quarter" idx="10"/>
          </p:nvPr>
        </p:nvSpPr>
        <p:spPr/>
        <p:txBody>
          <a:bodyPr/>
          <a:lstStyle/>
          <a:p>
            <a:fld id="{2BFAFE52-178B-40F9-9724-9FB486F735B2}" type="slidenum">
              <a:rPr lang="en-US" smtClean="0"/>
              <a:t>7</a:t>
            </a:fld>
            <a:endParaRPr lang="en-US" dirty="0"/>
          </a:p>
        </p:txBody>
      </p:sp>
    </p:spTree>
    <p:extLst>
      <p:ext uri="{BB962C8B-B14F-4D97-AF65-F5344CB8AC3E}">
        <p14:creationId xmlns:p14="http://schemas.microsoft.com/office/powerpoint/2010/main" val="114588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287784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315479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339877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35807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234479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13636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186672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202894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288497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25715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19B18-CAFD-45C4-A2F9-38293F49BAC5}" type="datetimeFigureOut">
              <a:rPr lang="en-US" smtClean="0"/>
              <a:t>3/23/2015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E6DAF-AF50-4B67-8EB7-C3BB9BFAD134}" type="slidenum">
              <a:rPr lang="en-US" smtClean="0"/>
              <a:t>‹#›</a:t>
            </a:fld>
            <a:endParaRPr lang="en-US" dirty="0"/>
          </a:p>
        </p:txBody>
      </p:sp>
    </p:spTree>
    <p:extLst>
      <p:ext uri="{BB962C8B-B14F-4D97-AF65-F5344CB8AC3E}">
        <p14:creationId xmlns:p14="http://schemas.microsoft.com/office/powerpoint/2010/main" val="195879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19B18-CAFD-45C4-A2F9-38293F49BAC5}" type="datetimeFigureOut">
              <a:rPr lang="en-US" smtClean="0"/>
              <a:t>3/23/2015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E6DAF-AF50-4B67-8EB7-C3BB9BFAD134}" type="slidenum">
              <a:rPr lang="en-US" smtClean="0"/>
              <a:t>‹#›</a:t>
            </a:fld>
            <a:endParaRPr lang="en-US" dirty="0"/>
          </a:p>
        </p:txBody>
      </p:sp>
    </p:spTree>
    <p:extLst>
      <p:ext uri="{BB962C8B-B14F-4D97-AF65-F5344CB8AC3E}">
        <p14:creationId xmlns:p14="http://schemas.microsoft.com/office/powerpoint/2010/main" val="1500069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i="1" dirty="0" smtClean="0">
                <a:solidFill>
                  <a:srgbClr val="FF0000"/>
                </a:solidFill>
              </a:rPr>
              <a:t>Bloodborne Pathogens</a:t>
            </a:r>
            <a:endParaRPr lang="en-US" sz="7200" b="1" i="1" dirty="0">
              <a:solidFill>
                <a:srgbClr val="FF0000"/>
              </a:solidFill>
            </a:endParaRPr>
          </a:p>
        </p:txBody>
      </p:sp>
      <p:sp>
        <p:nvSpPr>
          <p:cNvPr id="3" name="Subtitle 2"/>
          <p:cNvSpPr>
            <a:spLocks noGrp="1"/>
          </p:cNvSpPr>
          <p:nvPr>
            <p:ph type="subTitle" idx="1"/>
          </p:nvPr>
        </p:nvSpPr>
        <p:spPr/>
        <p:txBody>
          <a:bodyPr>
            <a:normAutofit fontScale="85000" lnSpcReduction="20000"/>
          </a:bodyPr>
          <a:lstStyle/>
          <a:p>
            <a:endParaRPr lang="en-US" b="1" i="1" dirty="0" smtClean="0"/>
          </a:p>
          <a:p>
            <a:r>
              <a:rPr lang="en-US" b="1" i="1" dirty="0" smtClean="0">
                <a:solidFill>
                  <a:schemeClr val="tx1"/>
                </a:solidFill>
              </a:rPr>
              <a:t>Texas Gas Association</a:t>
            </a:r>
          </a:p>
          <a:p>
            <a:r>
              <a:rPr lang="en-US" b="1" i="1" dirty="0" smtClean="0">
                <a:solidFill>
                  <a:schemeClr val="tx1"/>
                </a:solidFill>
              </a:rPr>
              <a:t>Safety Roundtable</a:t>
            </a:r>
          </a:p>
          <a:p>
            <a:r>
              <a:rPr lang="en-US" b="1" i="1" dirty="0" smtClean="0">
                <a:solidFill>
                  <a:schemeClr val="tx1"/>
                </a:solidFill>
              </a:rPr>
              <a:t>March 2015</a:t>
            </a:r>
          </a:p>
        </p:txBody>
      </p:sp>
      <p:pic>
        <p:nvPicPr>
          <p:cNvPr id="1026" name="Picture 2" descr="C:\Users\boisaacs\Desktop\thCA5HZZ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6" y="0"/>
            <a:ext cx="240982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oisaacs\Desktop\thCA5HZZ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6" y="0"/>
            <a:ext cx="240982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4082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3" y="-3175"/>
            <a:ext cx="24082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4949825"/>
            <a:ext cx="24082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989" y="4949824"/>
            <a:ext cx="24082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22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Human Immunodeficiency Virus (HIV)</a:t>
            </a:r>
            <a:endParaRPr lang="en-US" b="1" i="1" dirty="0"/>
          </a:p>
        </p:txBody>
      </p:sp>
      <p:sp>
        <p:nvSpPr>
          <p:cNvPr id="3" name="Content Placeholder 2"/>
          <p:cNvSpPr>
            <a:spLocks noGrp="1"/>
          </p:cNvSpPr>
          <p:nvPr>
            <p:ph idx="1"/>
          </p:nvPr>
        </p:nvSpPr>
        <p:spPr/>
        <p:txBody>
          <a:bodyPr/>
          <a:lstStyle/>
          <a:p>
            <a:pPr marL="0" indent="0">
              <a:buNone/>
            </a:pPr>
            <a:r>
              <a:rPr lang="en-US" b="1" i="1" dirty="0" smtClean="0"/>
              <a:t>HIV attacks your body’s ability to protect itself against the disease.</a:t>
            </a:r>
          </a:p>
          <a:p>
            <a:pPr marL="0" indent="0">
              <a:buNone/>
            </a:pPr>
            <a:endParaRPr lang="en-US" b="1" i="1" dirty="0" smtClean="0"/>
          </a:p>
          <a:p>
            <a:pPr marL="0" indent="0">
              <a:buNone/>
            </a:pPr>
            <a:r>
              <a:rPr lang="en-US" b="1" i="1" dirty="0" smtClean="0"/>
              <a:t>Initially there are no visible signs of having the virus.</a:t>
            </a:r>
            <a:r>
              <a:rPr lang="en-US" b="1" i="1" dirty="0"/>
              <a:t> </a:t>
            </a:r>
            <a:r>
              <a:rPr lang="en-US" b="1" i="1" dirty="0" smtClean="0"/>
              <a:t>There is no vaccination for HIV.</a:t>
            </a:r>
          </a:p>
          <a:p>
            <a:pPr marL="0" indent="0">
              <a:buNone/>
            </a:pPr>
            <a:endParaRPr lang="en-US" b="1" i="1" dirty="0" smtClean="0"/>
          </a:p>
          <a:p>
            <a:pPr marL="0" indent="0">
              <a:buNone/>
            </a:pPr>
            <a:r>
              <a:rPr lang="en-US" b="1" i="1" dirty="0" smtClean="0"/>
              <a:t>HIV virus can live outside the body for only a few hours.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562600"/>
            <a:ext cx="137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5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HIV Modes of Transfer</a:t>
            </a:r>
            <a:endParaRPr lang="en-US" b="1" i="1" dirty="0"/>
          </a:p>
        </p:txBody>
      </p:sp>
      <p:sp>
        <p:nvSpPr>
          <p:cNvPr id="3" name="Content Placeholder 2"/>
          <p:cNvSpPr>
            <a:spLocks noGrp="1"/>
          </p:cNvSpPr>
          <p:nvPr>
            <p:ph idx="1"/>
          </p:nvPr>
        </p:nvSpPr>
        <p:spPr/>
        <p:txBody>
          <a:bodyPr/>
          <a:lstStyle/>
          <a:p>
            <a:pPr marL="0" indent="0">
              <a:buNone/>
            </a:pPr>
            <a:r>
              <a:rPr lang="en-US" b="1" i="1" dirty="0" smtClean="0"/>
              <a:t>HIV can be transferred from one individual to another by blood, semen, vaginal secretions, breast milk or amniotic fluid.</a:t>
            </a:r>
          </a:p>
          <a:p>
            <a:pPr marL="0" indent="0">
              <a:buNone/>
            </a:pPr>
            <a:r>
              <a:rPr lang="en-US" b="1" i="1" dirty="0" smtClean="0"/>
              <a:t>HIV cannot be transferred by door knobs, drinking fountains, mosquitos, oral secretions, sneezes, toilets or by shaking hands.</a:t>
            </a:r>
            <a:endParaRPr lang="en-US"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048" y="4953000"/>
            <a:ext cx="20288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13239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674" y="82694"/>
            <a:ext cx="1738312"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736523"/>
            <a:ext cx="23431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2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HIV Symptoms</a:t>
            </a:r>
            <a:endParaRPr lang="en-US" b="1" i="1" dirty="0"/>
          </a:p>
        </p:txBody>
      </p:sp>
      <p:sp>
        <p:nvSpPr>
          <p:cNvPr id="3" name="Content Placeholder 2"/>
          <p:cNvSpPr>
            <a:spLocks noGrp="1"/>
          </p:cNvSpPr>
          <p:nvPr>
            <p:ph idx="1"/>
          </p:nvPr>
        </p:nvSpPr>
        <p:spPr/>
        <p:txBody>
          <a:bodyPr>
            <a:normAutofit lnSpcReduction="10000"/>
          </a:bodyPr>
          <a:lstStyle/>
          <a:p>
            <a:pPr marL="0" indent="0">
              <a:buNone/>
            </a:pPr>
            <a:r>
              <a:rPr lang="en-US" b="1" i="1" dirty="0" smtClean="0"/>
              <a:t>Symptoms can vary, but often include:</a:t>
            </a:r>
          </a:p>
          <a:p>
            <a:pPr marL="0" indent="0">
              <a:buNone/>
            </a:pPr>
            <a:r>
              <a:rPr lang="en-US" b="1" i="1" dirty="0" smtClean="0"/>
              <a:t>	Weakness			Diarrhea</a:t>
            </a:r>
          </a:p>
          <a:p>
            <a:pPr marL="0" indent="0">
              <a:buNone/>
            </a:pPr>
            <a:r>
              <a:rPr lang="en-US" b="1" i="1" dirty="0" smtClean="0"/>
              <a:t>	Fever			</a:t>
            </a:r>
            <a:r>
              <a:rPr lang="en-US" b="1" i="1" dirty="0"/>
              <a:t>	</a:t>
            </a:r>
            <a:r>
              <a:rPr lang="en-US" b="1" i="1" dirty="0" smtClean="0"/>
              <a:t>Headaches		Sore Throat		Weight Loss</a:t>
            </a:r>
          </a:p>
          <a:p>
            <a:pPr marL="0" indent="0">
              <a:buNone/>
            </a:pPr>
            <a:r>
              <a:rPr lang="en-US" b="1" i="1" dirty="0" smtClean="0"/>
              <a:t>	Swollen Lymph nodes	</a:t>
            </a:r>
          </a:p>
          <a:p>
            <a:pPr marL="0" indent="0">
              <a:buNone/>
            </a:pPr>
            <a:r>
              <a:rPr lang="en-US" b="1" i="1" dirty="0" smtClean="0"/>
              <a:t>	White coating on the tongue</a:t>
            </a:r>
          </a:p>
          <a:p>
            <a:pPr marL="0" indent="0">
              <a:buNone/>
            </a:pPr>
            <a:r>
              <a:rPr lang="en-US" b="1" i="1" dirty="0"/>
              <a:t>	</a:t>
            </a:r>
            <a:r>
              <a:rPr lang="en-US" b="1" i="1" dirty="0" smtClean="0"/>
              <a:t>Nausea</a:t>
            </a:r>
          </a:p>
          <a:p>
            <a:pPr marL="0" indent="0">
              <a:buNone/>
            </a:pPr>
            <a:r>
              <a:rPr lang="en-US" b="1" i="1" dirty="0" smtClean="0"/>
              <a:t>Symptoms could take years before shown</a:t>
            </a:r>
          </a:p>
          <a:p>
            <a:pPr marL="0" indent="0">
              <a:buNone/>
            </a:pPr>
            <a:endParaRPr lang="en-US" dirty="0"/>
          </a:p>
        </p:txBody>
      </p:sp>
    </p:spTree>
    <p:extLst>
      <p:ext uri="{BB962C8B-B14F-4D97-AF65-F5344CB8AC3E}">
        <p14:creationId xmlns:p14="http://schemas.microsoft.com/office/powerpoint/2010/main" val="276643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Hepatitis B</a:t>
            </a:r>
            <a:endParaRPr lang="en-US" b="1" i="1" dirty="0"/>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smtClean="0"/>
              <a:t>10% of those infected become chronic carriers who can infect their families and friend.</a:t>
            </a:r>
          </a:p>
          <a:p>
            <a:pPr marL="0" indent="0">
              <a:buNone/>
            </a:pPr>
            <a:endParaRPr lang="en-US" b="1" i="1" dirty="0" smtClean="0"/>
          </a:p>
          <a:p>
            <a:pPr marL="0" indent="0">
              <a:buNone/>
            </a:pPr>
            <a:r>
              <a:rPr lang="en-US" b="1" i="1" dirty="0" smtClean="0"/>
              <a:t>300 times easier to catch than HIV.</a:t>
            </a:r>
          </a:p>
          <a:p>
            <a:pPr marL="0" indent="0">
              <a:buNone/>
            </a:pPr>
            <a:endParaRPr lang="en-US" b="1" i="1" dirty="0"/>
          </a:p>
          <a:p>
            <a:pPr marL="0" indent="0">
              <a:buNone/>
            </a:pPr>
            <a:r>
              <a:rPr lang="en-US" b="1" i="1" dirty="0" smtClean="0"/>
              <a:t>Can live outside the body for several days.</a:t>
            </a:r>
          </a:p>
          <a:p>
            <a:pPr marL="0" indent="0">
              <a:buNone/>
            </a:pPr>
            <a:endParaRPr lang="en-US" b="1" i="1" dirty="0" smtClean="0"/>
          </a:p>
          <a:p>
            <a:pPr marL="0" indent="0">
              <a:buNone/>
            </a:pPr>
            <a:r>
              <a:rPr lang="en-US" b="1" i="1" dirty="0" smtClean="0"/>
              <a:t>Approximately 5,000 Americans die of Hepatitis B or its complications each</a:t>
            </a:r>
          </a:p>
          <a:p>
            <a:pPr marL="0" indent="0">
              <a:buNone/>
            </a:pPr>
            <a:r>
              <a:rPr lang="en-US" b="1" i="1" dirty="0" smtClean="0"/>
              <a:t> year.</a:t>
            </a:r>
            <a:endParaRPr lang="en-US"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3409950"/>
            <a:ext cx="38100"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3562350"/>
            <a:ext cx="38100"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1981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824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Hepatitis B Modes of Transfer</a:t>
            </a:r>
            <a:endParaRPr lang="en-US" b="1" i="1" dirty="0"/>
          </a:p>
        </p:txBody>
      </p:sp>
      <p:sp>
        <p:nvSpPr>
          <p:cNvPr id="3" name="Content Placeholder 2"/>
          <p:cNvSpPr>
            <a:spLocks noGrp="1"/>
          </p:cNvSpPr>
          <p:nvPr>
            <p:ph idx="1"/>
          </p:nvPr>
        </p:nvSpPr>
        <p:spPr/>
        <p:txBody>
          <a:bodyPr/>
          <a:lstStyle/>
          <a:p>
            <a:pPr marL="0" indent="0">
              <a:buNone/>
            </a:pPr>
            <a:r>
              <a:rPr lang="en-US" b="1" i="1" dirty="0" smtClean="0"/>
              <a:t>Blood, semen, vaginal </a:t>
            </a:r>
            <a:r>
              <a:rPr lang="en-US" b="1" i="1" dirty="0"/>
              <a:t>f</a:t>
            </a:r>
            <a:r>
              <a:rPr lang="en-US" b="1" i="1" dirty="0" smtClean="0"/>
              <a:t>luid, birth, sex with infected </a:t>
            </a:r>
            <a:r>
              <a:rPr lang="en-US" b="1" i="1" dirty="0"/>
              <a:t>p</a:t>
            </a:r>
            <a:r>
              <a:rPr lang="en-US" b="1" i="1" dirty="0" smtClean="0"/>
              <a:t>artner, sharing </a:t>
            </a:r>
            <a:r>
              <a:rPr lang="en-US" b="1" i="1" dirty="0"/>
              <a:t>n</a:t>
            </a:r>
            <a:r>
              <a:rPr lang="en-US" b="1" i="1" dirty="0" smtClean="0"/>
              <a:t>eedles, </a:t>
            </a:r>
            <a:r>
              <a:rPr lang="en-US" b="1" i="1" dirty="0"/>
              <a:t>r</a:t>
            </a:r>
            <a:r>
              <a:rPr lang="en-US" b="1" i="1" dirty="0" smtClean="0"/>
              <a:t>azors or toothbrushes, exposure to blood from needle </a:t>
            </a:r>
            <a:r>
              <a:rPr lang="en-US" b="1" i="1" dirty="0"/>
              <a:t>s</a:t>
            </a:r>
            <a:r>
              <a:rPr lang="en-US" b="1" i="1" dirty="0" smtClean="0"/>
              <a:t>ticks or direct </a:t>
            </a:r>
            <a:r>
              <a:rPr lang="en-US" b="1" i="1" dirty="0"/>
              <a:t>c</a:t>
            </a:r>
            <a:r>
              <a:rPr lang="en-US" b="1" i="1" dirty="0" smtClean="0"/>
              <a:t>ontact with blood or open </a:t>
            </a:r>
            <a:r>
              <a:rPr lang="en-US" b="1" i="1" dirty="0"/>
              <a:t>s</a:t>
            </a:r>
            <a:r>
              <a:rPr lang="en-US" b="1" i="1" dirty="0" smtClean="0"/>
              <a:t>ores.</a:t>
            </a:r>
          </a:p>
          <a:p>
            <a:pPr marL="0" indent="0">
              <a:buNone/>
            </a:pPr>
            <a:r>
              <a:rPr lang="en-US" b="1" i="1" dirty="0" smtClean="0"/>
              <a:t>Cannot be spread by: sharing eating utensils, breastfeeding, hugging, kissing, holding hands, coughing or sneezing.</a:t>
            </a:r>
            <a:endParaRPr lang="en-US" b="1" i="1" dirty="0"/>
          </a:p>
        </p:txBody>
      </p:sp>
    </p:spTree>
    <p:extLst>
      <p:ext uri="{BB962C8B-B14F-4D97-AF65-F5344CB8AC3E}">
        <p14:creationId xmlns:p14="http://schemas.microsoft.com/office/powerpoint/2010/main" val="2368806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Hepatitus B Symptoms</a:t>
            </a:r>
            <a:endParaRPr lang="en-US" b="1" i="1" dirty="0"/>
          </a:p>
        </p:txBody>
      </p:sp>
      <p:sp>
        <p:nvSpPr>
          <p:cNvPr id="3" name="Content Placeholder 2"/>
          <p:cNvSpPr>
            <a:spLocks noGrp="1"/>
          </p:cNvSpPr>
          <p:nvPr>
            <p:ph idx="1"/>
          </p:nvPr>
        </p:nvSpPr>
        <p:spPr/>
        <p:txBody>
          <a:bodyPr/>
          <a:lstStyle/>
          <a:p>
            <a:pPr marL="0" indent="0">
              <a:buNone/>
            </a:pPr>
            <a:r>
              <a:rPr lang="en-US" b="1" i="1" dirty="0" smtClean="0"/>
              <a:t>Flu-like symptoms		Liver Inflammation</a:t>
            </a:r>
          </a:p>
          <a:p>
            <a:pPr marL="0" indent="0">
              <a:buNone/>
            </a:pPr>
            <a:r>
              <a:rPr lang="en-US" b="1" i="1" dirty="0" smtClean="0"/>
              <a:t>Fatigue				Ulcers on the Colon</a:t>
            </a:r>
          </a:p>
          <a:p>
            <a:pPr marL="0" indent="0">
              <a:buNone/>
            </a:pPr>
            <a:r>
              <a:rPr lang="en-US" b="1" i="1" dirty="0" smtClean="0"/>
              <a:t>Jaundice				Loss of Appetite</a:t>
            </a:r>
            <a:endParaRPr lang="en-US" b="1" i="1" dirty="0"/>
          </a:p>
          <a:p>
            <a:pPr marL="0" indent="0">
              <a:buNone/>
            </a:pPr>
            <a:r>
              <a:rPr lang="en-US" b="1" i="1" dirty="0" smtClean="0"/>
              <a:t>May be asymptomatic</a:t>
            </a:r>
          </a:p>
          <a:p>
            <a:pPr marL="0" indent="0">
              <a:buNone/>
            </a:pPr>
            <a:r>
              <a:rPr lang="en-US" b="1" i="1" dirty="0" smtClean="0"/>
              <a:t>Severe Joint Pain</a:t>
            </a:r>
          </a:p>
          <a:p>
            <a:pPr marL="0" indent="0">
              <a:buNone/>
            </a:pPr>
            <a:r>
              <a:rPr lang="en-US" b="1" i="1" dirty="0" smtClean="0"/>
              <a:t>Lung Disease</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24193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88352"/>
            <a:ext cx="2819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08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Hepatitis B Treatment</a:t>
            </a:r>
            <a:endParaRPr lang="en-US" b="1" i="1" dirty="0"/>
          </a:p>
        </p:txBody>
      </p:sp>
      <p:sp>
        <p:nvSpPr>
          <p:cNvPr id="3" name="Content Placeholder 2"/>
          <p:cNvSpPr>
            <a:spLocks noGrp="1"/>
          </p:cNvSpPr>
          <p:nvPr>
            <p:ph idx="1"/>
          </p:nvPr>
        </p:nvSpPr>
        <p:spPr/>
        <p:txBody>
          <a:bodyPr/>
          <a:lstStyle/>
          <a:p>
            <a:pPr marL="0" indent="0">
              <a:buNone/>
            </a:pPr>
            <a:r>
              <a:rPr lang="en-US" b="1" i="1" dirty="0" smtClean="0"/>
              <a:t>Vaccination available since 1981</a:t>
            </a:r>
          </a:p>
          <a:p>
            <a:pPr marL="0" indent="0">
              <a:buNone/>
            </a:pPr>
            <a:r>
              <a:rPr lang="en-US" b="1" i="1" dirty="0" smtClean="0"/>
              <a:t>85% - 95% effective for healthy adults.</a:t>
            </a:r>
          </a:p>
          <a:p>
            <a:pPr marL="0" indent="0">
              <a:buNone/>
            </a:pPr>
            <a:r>
              <a:rPr lang="en-US" b="1" i="1" dirty="0" smtClean="0"/>
              <a:t>Recombinant DNA technology – no human materials used so no risk of HIV or Hepatitis B.</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492336"/>
            <a:ext cx="2857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4594513"/>
            <a:ext cx="2590800" cy="228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468" y="3972791"/>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55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Hepatitis C</a:t>
            </a:r>
            <a:endParaRPr lang="en-US" b="1" i="1" dirty="0"/>
          </a:p>
        </p:txBody>
      </p:sp>
      <p:sp>
        <p:nvSpPr>
          <p:cNvPr id="3" name="Content Placeholder 2"/>
          <p:cNvSpPr>
            <a:spLocks noGrp="1"/>
          </p:cNvSpPr>
          <p:nvPr>
            <p:ph idx="1"/>
          </p:nvPr>
        </p:nvSpPr>
        <p:spPr/>
        <p:txBody>
          <a:bodyPr/>
          <a:lstStyle/>
          <a:p>
            <a:pPr marL="0" indent="0">
              <a:buNone/>
            </a:pPr>
            <a:r>
              <a:rPr lang="en-US" b="1" i="1" dirty="0" smtClean="0"/>
              <a:t>3 – 4 million carriers on any given day.</a:t>
            </a:r>
          </a:p>
          <a:p>
            <a:pPr marL="0" indent="0">
              <a:buNone/>
            </a:pPr>
            <a:r>
              <a:rPr lang="en-US" b="1" i="1" dirty="0" smtClean="0"/>
              <a:t>Disease can incubate for decades.</a:t>
            </a:r>
          </a:p>
          <a:p>
            <a:pPr marL="0" indent="0">
              <a:buNone/>
            </a:pPr>
            <a:r>
              <a:rPr lang="en-US" b="1" i="1" dirty="0" smtClean="0"/>
              <a:t>Not related to the virus that causes Hepatitis B. Affects more Americans each year than AIDS.</a:t>
            </a:r>
          </a:p>
          <a:p>
            <a:pPr marL="0" indent="0">
              <a:buNone/>
            </a:pPr>
            <a:r>
              <a:rPr lang="en-US" b="1" i="1" dirty="0" smtClean="0"/>
              <a:t>Primary cause of chronic liver disease.</a:t>
            </a:r>
          </a:p>
          <a:p>
            <a:pPr marL="0" indent="0">
              <a:buNone/>
            </a:pPr>
            <a:endParaRPr lang="en-US"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29200"/>
            <a:ext cx="15335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84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Hepatitis C Modes of Transfer</a:t>
            </a:r>
            <a:endParaRPr lang="en-US" b="1" i="1" dirty="0"/>
          </a:p>
        </p:txBody>
      </p:sp>
      <p:sp>
        <p:nvSpPr>
          <p:cNvPr id="3" name="Content Placeholder 2"/>
          <p:cNvSpPr>
            <a:spLocks noGrp="1"/>
          </p:cNvSpPr>
          <p:nvPr>
            <p:ph idx="1"/>
          </p:nvPr>
        </p:nvSpPr>
        <p:spPr/>
        <p:txBody>
          <a:bodyPr/>
          <a:lstStyle/>
          <a:p>
            <a:pPr marL="0" indent="0">
              <a:buNone/>
            </a:pPr>
            <a:r>
              <a:rPr lang="en-US" b="1" i="1" dirty="0" smtClean="0"/>
              <a:t>Drug use – shared needles</a:t>
            </a:r>
          </a:p>
          <a:p>
            <a:pPr marL="0" indent="0">
              <a:buNone/>
            </a:pPr>
            <a:r>
              <a:rPr lang="en-US" b="1" i="1" dirty="0" smtClean="0"/>
              <a:t>Unprotected Sex (multiple partners)</a:t>
            </a:r>
          </a:p>
          <a:p>
            <a:pPr marL="0" indent="0">
              <a:buNone/>
            </a:pPr>
            <a:r>
              <a:rPr lang="en-US" b="1" i="1" dirty="0" smtClean="0"/>
              <a:t>Blood transfusions</a:t>
            </a:r>
          </a:p>
          <a:p>
            <a:pPr marL="0" indent="0">
              <a:buNone/>
            </a:pPr>
            <a:r>
              <a:rPr lang="en-US" b="1" i="1" dirty="0" smtClean="0"/>
              <a:t>Tattooing – shared needles</a:t>
            </a:r>
          </a:p>
          <a:p>
            <a:pPr marL="0" indent="0">
              <a:buNone/>
            </a:pPr>
            <a:r>
              <a:rPr lang="en-US" b="1" i="1" dirty="0" smtClean="0"/>
              <a:t>Body Piercing – shared needles</a:t>
            </a:r>
          </a:p>
          <a:p>
            <a:pPr marL="0" indent="0">
              <a:buNone/>
            </a:pPr>
            <a:r>
              <a:rPr lang="en-US" b="1" i="1" dirty="0" smtClean="0"/>
              <a:t>Exposure to raw sewage</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79868"/>
            <a:ext cx="214572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447800"/>
            <a:ext cx="1581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038601"/>
            <a:ext cx="334587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53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Hepatitis C Symptoms</a:t>
            </a:r>
            <a:endParaRPr lang="en-US" b="1" i="1" dirty="0"/>
          </a:p>
        </p:txBody>
      </p:sp>
      <p:sp>
        <p:nvSpPr>
          <p:cNvPr id="3" name="Content Placeholder 2"/>
          <p:cNvSpPr>
            <a:spLocks noGrp="1"/>
          </p:cNvSpPr>
          <p:nvPr>
            <p:ph idx="1"/>
          </p:nvPr>
        </p:nvSpPr>
        <p:spPr/>
        <p:txBody>
          <a:bodyPr/>
          <a:lstStyle/>
          <a:p>
            <a:pPr marL="0" indent="0">
              <a:buNone/>
            </a:pPr>
            <a:r>
              <a:rPr lang="en-US" b="1" i="1" dirty="0" smtClean="0"/>
              <a:t>Flu like symptoms</a:t>
            </a:r>
          </a:p>
          <a:p>
            <a:pPr marL="0" indent="0">
              <a:buNone/>
            </a:pPr>
            <a:r>
              <a:rPr lang="en-US" b="1" i="1" dirty="0" smtClean="0"/>
              <a:t>Fatigue</a:t>
            </a:r>
          </a:p>
          <a:p>
            <a:pPr marL="0" indent="0">
              <a:buNone/>
            </a:pPr>
            <a:r>
              <a:rPr lang="en-US" b="1" i="1" dirty="0" smtClean="0"/>
              <a:t>Fever</a:t>
            </a:r>
          </a:p>
          <a:p>
            <a:pPr marL="0" indent="0">
              <a:buNone/>
            </a:pPr>
            <a:r>
              <a:rPr lang="en-US" b="1" i="1" dirty="0" smtClean="0"/>
              <a:t>Muscle / Joint pain</a:t>
            </a:r>
          </a:p>
          <a:p>
            <a:pPr marL="0" indent="0">
              <a:buNone/>
            </a:pPr>
            <a:r>
              <a:rPr lang="en-US" b="1" i="1" dirty="0" smtClean="0"/>
              <a:t>Inflammation of the liver</a:t>
            </a:r>
            <a:endParaRPr lang="en-US" b="1"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766" y="4000500"/>
            <a:ext cx="19145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3429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57750"/>
            <a:ext cx="24955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28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Bloodborne Pathogens</a:t>
            </a:r>
            <a:endParaRPr lang="en-US" b="1" i="1" dirty="0"/>
          </a:p>
        </p:txBody>
      </p:sp>
      <p:pic>
        <p:nvPicPr>
          <p:cNvPr id="2050" name="Picture 2" descr="C:\Users\boisaacs\Desktop\thCABN5KK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91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i="1" dirty="0" smtClean="0"/>
              <a:t>Hepatitis C Treatment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0" indent="0">
              <a:buNone/>
            </a:pPr>
            <a:r>
              <a:rPr lang="en-US" b="1" i="1" dirty="0" smtClean="0"/>
              <a:t>Antiviral medications / early stages</a:t>
            </a:r>
          </a:p>
          <a:p>
            <a:pPr marL="0" indent="0">
              <a:buNone/>
            </a:pPr>
            <a:endParaRPr lang="en-US" b="1" i="1" dirty="0"/>
          </a:p>
          <a:p>
            <a:pPr marL="0" indent="0">
              <a:buNone/>
            </a:pPr>
            <a:r>
              <a:rPr lang="en-US" b="1" i="1" dirty="0" smtClean="0"/>
              <a:t>Liver transplant / late stages</a:t>
            </a:r>
          </a:p>
          <a:p>
            <a:pPr marL="0" indent="0">
              <a:buNone/>
            </a:pPr>
            <a:endParaRPr lang="en-US" b="1" i="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1298"/>
            <a:ext cx="28575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5181600"/>
            <a:ext cx="27908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1816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862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BBP Spread On The Job</a:t>
            </a:r>
            <a:endParaRPr lang="en-US" b="1" i="1" dirty="0"/>
          </a:p>
        </p:txBody>
      </p:sp>
      <p:sp>
        <p:nvSpPr>
          <p:cNvPr id="3" name="Content Placeholder 2"/>
          <p:cNvSpPr>
            <a:spLocks noGrp="1"/>
          </p:cNvSpPr>
          <p:nvPr>
            <p:ph idx="1"/>
          </p:nvPr>
        </p:nvSpPr>
        <p:spPr/>
        <p:txBody>
          <a:bodyPr/>
          <a:lstStyle/>
          <a:p>
            <a:pPr marL="0" indent="0">
              <a:buNone/>
            </a:pPr>
            <a:r>
              <a:rPr lang="en-US" b="1" i="1" dirty="0" smtClean="0"/>
              <a:t>During a first aid or CPR/AED response incident, the potential for exposure to bloodborne pathogens exist if there is  blood or other body fluids.</a:t>
            </a:r>
          </a:p>
          <a:p>
            <a:pPr marL="0" indent="0">
              <a:buNone/>
            </a:pPr>
            <a:r>
              <a:rPr lang="en-US" b="1" i="1" dirty="0" smtClean="0"/>
              <a:t>If blood is present  in the workplace from an unreported accident or illness, there is potential for exposure.</a:t>
            </a:r>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17240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1" y="4876800"/>
            <a:ext cx="2857500" cy="18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386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BBP Spread On The Job</a:t>
            </a:r>
            <a:endParaRPr lang="en-US" b="1" i="1" dirty="0"/>
          </a:p>
        </p:txBody>
      </p:sp>
      <p:sp>
        <p:nvSpPr>
          <p:cNvPr id="3" name="Content Placeholder 2"/>
          <p:cNvSpPr>
            <a:spLocks noGrp="1"/>
          </p:cNvSpPr>
          <p:nvPr>
            <p:ph idx="1"/>
          </p:nvPr>
        </p:nvSpPr>
        <p:spPr/>
        <p:txBody>
          <a:bodyPr/>
          <a:lstStyle/>
          <a:p>
            <a:pPr marL="0" indent="0">
              <a:buNone/>
            </a:pPr>
            <a:r>
              <a:rPr lang="en-US" b="1" i="1" dirty="0" smtClean="0"/>
              <a:t>When a contaminated object touches inflamed skin, acne or skin abrasions.</a:t>
            </a:r>
          </a:p>
          <a:p>
            <a:pPr marL="0" indent="0">
              <a:buNone/>
            </a:pPr>
            <a:r>
              <a:rPr lang="en-US" b="1" i="1" dirty="0" smtClean="0"/>
              <a:t>When you touch a contaminated surface and then touch your eyes, nose, mouth or open wounds.</a:t>
            </a:r>
            <a:endParaRPr lang="en-US" b="1" i="1" dirty="0"/>
          </a:p>
        </p:txBody>
      </p:sp>
      <p:pic>
        <p:nvPicPr>
          <p:cNvPr id="4098" name="Picture 2" descr="C:\Users\boisaacs\Desktop\thCA7M62N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4743450"/>
            <a:ext cx="24193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oisaacs\Desktop\thCAIL15W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995862"/>
            <a:ext cx="28860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oisaacs\Desktop\thCAI7C7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952009"/>
            <a:ext cx="2143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7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To Reduce Your Risk</a:t>
            </a:r>
            <a:endParaRPr lang="en-US" b="1" i="1" dirty="0"/>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smtClean="0"/>
              <a:t>When emptying trash containers, do not use your hands to compress the trash in the bag.</a:t>
            </a:r>
          </a:p>
          <a:p>
            <a:pPr marL="0" indent="0">
              <a:buNone/>
            </a:pPr>
            <a:endParaRPr lang="en-US" b="1" i="1" dirty="0" smtClean="0"/>
          </a:p>
          <a:p>
            <a:pPr marL="0" indent="0">
              <a:buNone/>
            </a:pPr>
            <a:r>
              <a:rPr lang="en-US" b="1" i="1" dirty="0" smtClean="0"/>
              <a:t>Do not eat, drink, smoke, apply cosmetics or handle contact lenses in areas where there is the possibility of exposure.</a:t>
            </a:r>
          </a:p>
          <a:p>
            <a:pPr marL="0" indent="0">
              <a:buNone/>
            </a:pPr>
            <a:endParaRPr lang="en-US" b="1" i="1" dirty="0" smtClean="0"/>
          </a:p>
          <a:p>
            <a:pPr marL="0" indent="0">
              <a:buNone/>
            </a:pPr>
            <a:r>
              <a:rPr lang="en-US" b="1" i="1" dirty="0" smtClean="0"/>
              <a:t>Use “Universal Precautions” when exposed to a situation where Bloodborne Pathogens may be present.</a:t>
            </a:r>
            <a:endParaRPr lang="en-US" b="1" i="1" dirty="0"/>
          </a:p>
        </p:txBody>
      </p:sp>
    </p:spTree>
    <p:extLst>
      <p:ext uri="{BB962C8B-B14F-4D97-AF65-F5344CB8AC3E}">
        <p14:creationId xmlns:p14="http://schemas.microsoft.com/office/powerpoint/2010/main" val="32978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Universal Precautions</a:t>
            </a:r>
            <a:endParaRPr lang="en-US" b="1" i="1" dirty="0"/>
          </a:p>
        </p:txBody>
      </p:sp>
      <p:sp>
        <p:nvSpPr>
          <p:cNvPr id="3" name="Content Placeholder 2"/>
          <p:cNvSpPr>
            <a:spLocks noGrp="1"/>
          </p:cNvSpPr>
          <p:nvPr>
            <p:ph idx="1"/>
          </p:nvPr>
        </p:nvSpPr>
        <p:spPr/>
        <p:txBody>
          <a:bodyPr/>
          <a:lstStyle/>
          <a:p>
            <a:pPr marL="0" indent="0">
              <a:buNone/>
            </a:pPr>
            <a:endParaRPr lang="en-US" b="1" i="1" dirty="0" smtClean="0"/>
          </a:p>
          <a:p>
            <a:pPr marL="0" indent="0">
              <a:buNone/>
            </a:pPr>
            <a:r>
              <a:rPr lang="en-US" sz="3600" b="1" i="1" dirty="0" smtClean="0"/>
              <a:t>A system of infection control which assumes that all human blood and certain body fluids are treated as if known to be infectious.</a:t>
            </a:r>
          </a:p>
          <a:p>
            <a:pPr marL="0" indent="0">
              <a:buNone/>
            </a:pPr>
            <a:endParaRPr lang="en-US" sz="3600" b="1" i="1" dirty="0"/>
          </a:p>
        </p:txBody>
      </p:sp>
    </p:spTree>
    <p:extLst>
      <p:ext uri="{BB962C8B-B14F-4D97-AF65-F5344CB8AC3E}">
        <p14:creationId xmlns:p14="http://schemas.microsoft.com/office/powerpoint/2010/main" val="76102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Emergencies</a:t>
            </a:r>
            <a:endParaRPr lang="en-US" b="1" i="1" dirty="0"/>
          </a:p>
        </p:txBody>
      </p:sp>
      <p:sp>
        <p:nvSpPr>
          <p:cNvPr id="3" name="Content Placeholder 2"/>
          <p:cNvSpPr>
            <a:spLocks noGrp="1"/>
          </p:cNvSpPr>
          <p:nvPr>
            <p:ph idx="1"/>
          </p:nvPr>
        </p:nvSpPr>
        <p:spPr/>
        <p:txBody>
          <a:bodyPr>
            <a:normAutofit lnSpcReduction="10000"/>
          </a:bodyPr>
          <a:lstStyle/>
          <a:p>
            <a:pPr marL="0" indent="0">
              <a:buNone/>
            </a:pPr>
            <a:r>
              <a:rPr lang="en-US" b="1" i="1" dirty="0" smtClean="0"/>
              <a:t>Always use “Universal Precautions” in an emergency situation.</a:t>
            </a:r>
          </a:p>
          <a:p>
            <a:pPr marL="0" indent="0">
              <a:buNone/>
            </a:pPr>
            <a:endParaRPr lang="en-US" b="1" i="1" dirty="0" smtClean="0"/>
          </a:p>
          <a:p>
            <a:pPr marL="0" indent="0">
              <a:buNone/>
            </a:pPr>
            <a:r>
              <a:rPr lang="en-US" b="1" i="1" dirty="0" smtClean="0"/>
              <a:t>Minimize your exposure by wearing:</a:t>
            </a:r>
          </a:p>
          <a:p>
            <a:pPr marL="0" indent="0">
              <a:buNone/>
            </a:pPr>
            <a:r>
              <a:rPr lang="en-US" b="1" i="1" dirty="0"/>
              <a:t>	</a:t>
            </a:r>
            <a:r>
              <a:rPr lang="en-US" b="1" i="1" dirty="0" smtClean="0"/>
              <a:t>gloves</a:t>
            </a:r>
          </a:p>
          <a:p>
            <a:pPr marL="0" indent="0">
              <a:buNone/>
            </a:pPr>
            <a:r>
              <a:rPr lang="en-US" b="1" i="1" dirty="0"/>
              <a:t>	</a:t>
            </a:r>
            <a:r>
              <a:rPr lang="en-US" b="1" i="1" dirty="0" smtClean="0"/>
              <a:t>splash goggles</a:t>
            </a:r>
          </a:p>
          <a:p>
            <a:pPr marL="0" indent="0">
              <a:buNone/>
            </a:pPr>
            <a:r>
              <a:rPr lang="en-US" b="1" i="1" dirty="0"/>
              <a:t>	</a:t>
            </a:r>
            <a:r>
              <a:rPr lang="en-US" b="1" i="1" dirty="0" smtClean="0"/>
              <a:t>mouth to mouth resuscitations mask</a:t>
            </a:r>
          </a:p>
          <a:p>
            <a:pPr marL="0" indent="0">
              <a:buNone/>
            </a:pPr>
            <a:r>
              <a:rPr lang="en-US" b="1" i="1" dirty="0"/>
              <a:t>	</a:t>
            </a:r>
            <a:r>
              <a:rPr lang="en-US" b="1" i="1" dirty="0" smtClean="0"/>
              <a:t>other barrier devices for CPR</a:t>
            </a:r>
          </a:p>
          <a:p>
            <a:pPr marL="0" indent="0">
              <a:buNone/>
            </a:pPr>
            <a:endParaRPr lang="en-US" b="1" i="1" dirty="0"/>
          </a:p>
        </p:txBody>
      </p:sp>
    </p:spTree>
    <p:extLst>
      <p:ext uri="{BB962C8B-B14F-4D97-AF65-F5344CB8AC3E}">
        <p14:creationId xmlns:p14="http://schemas.microsoft.com/office/powerpoint/2010/main" val="3365518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Bloodborne Pathogen Cleanup Kit</a:t>
            </a:r>
            <a:endParaRPr lang="en-US" b="1" i="1" dirty="0"/>
          </a:p>
        </p:txBody>
      </p:sp>
      <p:sp>
        <p:nvSpPr>
          <p:cNvPr id="4" name="Content Placeholder 3"/>
          <p:cNvSpPr>
            <a:spLocks noGrp="1"/>
          </p:cNvSpPr>
          <p:nvPr>
            <p:ph idx="1"/>
          </p:nvPr>
        </p:nvSpPr>
        <p:spPr>
          <a:xfrm>
            <a:off x="381000" y="1752600"/>
            <a:ext cx="8229600" cy="4525963"/>
          </a:xfrm>
        </p:spPr>
        <p:txBody>
          <a:bodyPr/>
          <a:lstStyle/>
          <a:p>
            <a:pPr marL="0" indent="0">
              <a:buNone/>
            </a:pPr>
            <a:r>
              <a:rPr lang="en-US" b="1" i="1" dirty="0" smtClean="0"/>
              <a:t>Provides sanitary </a:t>
            </a:r>
            <a:r>
              <a:rPr lang="en-US" b="1" i="1" dirty="0"/>
              <a:t>c</a:t>
            </a:r>
            <a:r>
              <a:rPr lang="en-US" b="1" i="1" dirty="0" smtClean="0"/>
              <a:t>lean-up of body </a:t>
            </a:r>
            <a:r>
              <a:rPr lang="en-US" b="1" i="1" dirty="0"/>
              <a:t>f</a:t>
            </a:r>
            <a:r>
              <a:rPr lang="en-US" b="1" i="1" dirty="0" smtClean="0"/>
              <a:t>luids</a:t>
            </a:r>
          </a:p>
          <a:p>
            <a:pPr marL="0" indent="0">
              <a:buNone/>
            </a:pPr>
            <a:r>
              <a:rPr lang="en-US" b="1" i="1" dirty="0" smtClean="0"/>
              <a:t>Protects user from infectious diseases</a:t>
            </a:r>
          </a:p>
          <a:p>
            <a:pPr marL="0" indent="0">
              <a:buNone/>
            </a:pPr>
            <a:r>
              <a:rPr lang="en-US" b="1" i="1" dirty="0" smtClean="0"/>
              <a:t>Provides means of proper disposal of body fluids</a:t>
            </a:r>
            <a:endParaRPr lang="en-US" b="1" i="1" dirty="0"/>
          </a:p>
        </p:txBody>
      </p:sp>
      <p:pic>
        <p:nvPicPr>
          <p:cNvPr id="1026" name="Picture 2" descr="C:\Users\boisaacs\Desktop\thCAKCTC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91000"/>
            <a:ext cx="3390900" cy="24903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isaacs\Desktop\thCA3FGT3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26489"/>
            <a:ext cx="28575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95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Bloodborne Pathogen Cleanup Kit</a:t>
            </a:r>
            <a:endParaRPr lang="en-US" b="1" i="1" dirty="0"/>
          </a:p>
        </p:txBody>
      </p:sp>
      <p:sp>
        <p:nvSpPr>
          <p:cNvPr id="3" name="Content Placeholder 2"/>
          <p:cNvSpPr>
            <a:spLocks noGrp="1"/>
          </p:cNvSpPr>
          <p:nvPr>
            <p:ph idx="1"/>
          </p:nvPr>
        </p:nvSpPr>
        <p:spPr/>
        <p:txBody>
          <a:bodyPr>
            <a:normAutofit lnSpcReduction="10000"/>
          </a:bodyPr>
          <a:lstStyle/>
          <a:p>
            <a:pPr marL="0" indent="0">
              <a:buNone/>
            </a:pPr>
            <a:r>
              <a:rPr lang="en-US" b="1" i="1" dirty="0" smtClean="0"/>
              <a:t>Contains contents &amp; directions for cleanup</a:t>
            </a:r>
          </a:p>
          <a:p>
            <a:pPr marL="0" indent="0">
              <a:buNone/>
            </a:pPr>
            <a:endParaRPr lang="en-US" b="1" i="1" dirty="0" smtClean="0"/>
          </a:p>
          <a:p>
            <a:pPr marL="0" indent="0">
              <a:buNone/>
            </a:pPr>
            <a:r>
              <a:rPr lang="en-US" b="1" i="1" dirty="0" smtClean="0"/>
              <a:t>Apron				Face Mask</a:t>
            </a:r>
          </a:p>
          <a:p>
            <a:pPr marL="0" indent="0">
              <a:buNone/>
            </a:pPr>
            <a:r>
              <a:rPr lang="en-US" b="1" i="1" dirty="0" smtClean="0"/>
              <a:t>Latex Gloves			Shoe Covers</a:t>
            </a:r>
          </a:p>
          <a:p>
            <a:pPr marL="0" indent="0">
              <a:buNone/>
            </a:pPr>
            <a:r>
              <a:rPr lang="en-US" b="1" i="1" dirty="0" smtClean="0"/>
              <a:t>Scraper				Paper Towels</a:t>
            </a:r>
          </a:p>
          <a:p>
            <a:pPr marL="0" indent="0">
              <a:buNone/>
            </a:pPr>
            <a:r>
              <a:rPr lang="en-US" b="1" i="1" dirty="0" smtClean="0"/>
              <a:t>Scoop				Towelettes</a:t>
            </a:r>
          </a:p>
          <a:p>
            <a:pPr marL="0" indent="0">
              <a:buNone/>
            </a:pPr>
            <a:r>
              <a:rPr lang="en-US" b="1" i="1" dirty="0" smtClean="0"/>
              <a:t>Chlorine Concentrate		Biohazard Bag</a:t>
            </a:r>
          </a:p>
          <a:p>
            <a:pPr marL="0" indent="0">
              <a:buNone/>
            </a:pPr>
            <a:r>
              <a:rPr lang="en-US" b="1" i="1" dirty="0" smtClean="0"/>
              <a:t>Absorbent Pack</a:t>
            </a:r>
          </a:p>
          <a:p>
            <a:pPr marL="0" indent="0">
              <a:buNone/>
            </a:pPr>
            <a:endParaRPr lang="en-US" b="1" i="1" dirty="0"/>
          </a:p>
        </p:txBody>
      </p:sp>
    </p:spTree>
    <p:extLst>
      <p:ext uri="{BB962C8B-B14F-4D97-AF65-F5344CB8AC3E}">
        <p14:creationId xmlns:p14="http://schemas.microsoft.com/office/powerpoint/2010/main" val="2043190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Proper Glove Removal &amp; Disposal</a:t>
            </a:r>
            <a:endParaRPr lang="en-US" b="1" i="1" dirty="0"/>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smtClean="0"/>
              <a:t>Grip one glove near the cuff and peel it down until it comes off inside out. Cup the removed glove in the palm of your other hand.</a:t>
            </a:r>
          </a:p>
          <a:p>
            <a:pPr marL="0" indent="0">
              <a:buNone/>
            </a:pPr>
            <a:endParaRPr lang="en-US" b="1" i="1" dirty="0" smtClean="0"/>
          </a:p>
          <a:p>
            <a:pPr marL="0" indent="0">
              <a:buNone/>
            </a:pPr>
            <a:r>
              <a:rPr lang="en-US" b="1" i="1" dirty="0" smtClean="0"/>
              <a:t>Place two fingers of your bare hand inside the cuff of the remaining glove.</a:t>
            </a:r>
          </a:p>
          <a:p>
            <a:pPr marL="0" indent="0">
              <a:buNone/>
            </a:pPr>
            <a:endParaRPr lang="en-US" b="1" i="1" dirty="0" smtClean="0"/>
          </a:p>
          <a:p>
            <a:pPr marL="0" indent="0">
              <a:buNone/>
            </a:pPr>
            <a:r>
              <a:rPr lang="en-US" b="1" i="1" dirty="0" smtClean="0"/>
              <a:t>Peel that glove down so that it also comes off inside out and over the first glove.</a:t>
            </a:r>
          </a:p>
          <a:p>
            <a:pPr marL="0" indent="0">
              <a:buNone/>
            </a:pPr>
            <a:endParaRPr lang="en-US" b="1" i="1" dirty="0" smtClean="0"/>
          </a:p>
          <a:p>
            <a:pPr marL="0" indent="0">
              <a:buNone/>
            </a:pPr>
            <a:r>
              <a:rPr lang="en-US" b="1" i="1" dirty="0" smtClean="0">
                <a:solidFill>
                  <a:srgbClr val="FF0000"/>
                </a:solidFill>
              </a:rPr>
              <a:t>Dispose gloves in labeled biohazard bag &amp; give to EMS for disposal.</a:t>
            </a:r>
            <a:endParaRPr lang="en-US" b="1" i="1" dirty="0">
              <a:solidFill>
                <a:srgbClr val="FF0000"/>
              </a:solidFill>
            </a:endParaRPr>
          </a:p>
        </p:txBody>
      </p:sp>
    </p:spTree>
    <p:extLst>
      <p:ext uri="{BB962C8B-B14F-4D97-AF65-F5344CB8AC3E}">
        <p14:creationId xmlns:p14="http://schemas.microsoft.com/office/powerpoint/2010/main" val="3338635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Hand Washing</a:t>
            </a:r>
            <a:endParaRPr lang="en-US" b="1" i="1" dirty="0"/>
          </a:p>
        </p:txBody>
      </p:sp>
      <p:sp>
        <p:nvSpPr>
          <p:cNvPr id="3" name="Content Placeholder 2"/>
          <p:cNvSpPr>
            <a:spLocks noGrp="1"/>
          </p:cNvSpPr>
          <p:nvPr>
            <p:ph idx="1"/>
          </p:nvPr>
        </p:nvSpPr>
        <p:spPr/>
        <p:txBody>
          <a:bodyPr/>
          <a:lstStyle/>
          <a:p>
            <a:pPr marL="0" indent="0">
              <a:buNone/>
            </a:pPr>
            <a:r>
              <a:rPr lang="en-US" b="1" i="1" dirty="0" smtClean="0"/>
              <a:t>Hand washing is one of the most important practices used to prevent transmission of bloodborne pathogens.</a:t>
            </a:r>
          </a:p>
          <a:p>
            <a:pPr marL="0" indent="0">
              <a:buNone/>
            </a:pPr>
            <a:r>
              <a:rPr lang="en-US" b="1" i="1" dirty="0" smtClean="0"/>
              <a:t>Wash hands or other exposed skin thoroughly with antibacterial soap as soon as possible following and exposure for at least 15 seconds.</a:t>
            </a:r>
            <a:endParaRPr lang="en-US" b="1" i="1" dirty="0"/>
          </a:p>
        </p:txBody>
      </p:sp>
      <p:pic>
        <p:nvPicPr>
          <p:cNvPr id="2051" name="Picture 3" descr="C:\Users\boisaacs\Desktop\proper-hand-washing-procedures-7-important-things-you-should-kn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724400"/>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03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Objective</a:t>
            </a:r>
            <a:endParaRPr lang="en-US" b="1" i="1" dirty="0"/>
          </a:p>
        </p:txBody>
      </p:sp>
      <p:sp>
        <p:nvSpPr>
          <p:cNvPr id="3" name="Content Placeholder 2"/>
          <p:cNvSpPr>
            <a:spLocks noGrp="1"/>
          </p:cNvSpPr>
          <p:nvPr>
            <p:ph idx="1"/>
          </p:nvPr>
        </p:nvSpPr>
        <p:spPr/>
        <p:txBody>
          <a:bodyPr>
            <a:normAutofit lnSpcReduction="10000"/>
          </a:bodyPr>
          <a:lstStyle/>
          <a:p>
            <a:pPr marL="0" indent="0">
              <a:buNone/>
            </a:pPr>
            <a:r>
              <a:rPr lang="en-US" b="1" i="1" dirty="0" smtClean="0"/>
              <a:t>Share understanding and knowledge necessary to help reduce or eliminate the occupational risk of exposure to bloodborne pathogens in the workplace.</a:t>
            </a:r>
          </a:p>
          <a:p>
            <a:pPr marL="0" indent="0">
              <a:buNone/>
            </a:pPr>
            <a:endParaRPr lang="en-US" b="1" i="1" dirty="0"/>
          </a:p>
          <a:p>
            <a:pPr marL="0" indent="0">
              <a:buNone/>
            </a:pPr>
            <a:r>
              <a:rPr lang="en-US" b="1" i="1" dirty="0" smtClean="0"/>
              <a:t>Understand the risks and develop behaviors that will help protect employees when they are exposed to blood or other potentially infectious material.</a:t>
            </a:r>
            <a:endParaRPr lang="en-US" b="1" i="1" dirty="0"/>
          </a:p>
        </p:txBody>
      </p:sp>
    </p:spTree>
    <p:extLst>
      <p:ext uri="{BB962C8B-B14F-4D97-AF65-F5344CB8AC3E}">
        <p14:creationId xmlns:p14="http://schemas.microsoft.com/office/powerpoint/2010/main" val="458601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i="1" dirty="0"/>
          </a:p>
        </p:txBody>
      </p:sp>
      <p:sp>
        <p:nvSpPr>
          <p:cNvPr id="3" name="Content Placeholder 2"/>
          <p:cNvSpPr>
            <a:spLocks noGrp="1"/>
          </p:cNvSpPr>
          <p:nvPr>
            <p:ph idx="1"/>
          </p:nvPr>
        </p:nvSpPr>
        <p:spPr/>
        <p:txBody>
          <a:bodyPr/>
          <a:lstStyle/>
          <a:p>
            <a:pPr marL="0" indent="0" algn="ctr">
              <a:buNone/>
            </a:pPr>
            <a:r>
              <a:rPr lang="en-US" b="1" i="1" dirty="0" smtClean="0"/>
              <a:t>For additional information visit</a:t>
            </a:r>
          </a:p>
          <a:p>
            <a:pPr marL="0" indent="0" algn="ctr">
              <a:buNone/>
            </a:pPr>
            <a:endParaRPr lang="en-US" dirty="0"/>
          </a:p>
          <a:p>
            <a:pPr marL="0" indent="0" algn="ctr">
              <a:buNone/>
            </a:pPr>
            <a:r>
              <a:rPr lang="en-US" b="1" i="1" dirty="0" smtClean="0">
                <a:hlinkClick r:id="rId2"/>
              </a:rPr>
              <a:t>www.osha.gov</a:t>
            </a:r>
            <a:endParaRPr lang="en-US" b="1" i="1" dirty="0" smtClean="0"/>
          </a:p>
          <a:p>
            <a:pPr marL="0" indent="0" algn="ctr">
              <a:buNone/>
            </a:pPr>
            <a:endParaRPr lang="en-US" dirty="0"/>
          </a:p>
          <a:p>
            <a:pPr marL="0" indent="0" algn="ctr">
              <a:buNone/>
            </a:pPr>
            <a:r>
              <a:rPr lang="en-US" b="1" i="1" dirty="0" smtClean="0"/>
              <a:t>29 CFR 1910.1030</a:t>
            </a:r>
            <a:endParaRPr lang="en-US" b="1" i="1" dirty="0" smtClean="0"/>
          </a:p>
        </p:txBody>
      </p:sp>
    </p:spTree>
    <p:extLst>
      <p:ext uri="{BB962C8B-B14F-4D97-AF65-F5344CB8AC3E}">
        <p14:creationId xmlns:p14="http://schemas.microsoft.com/office/powerpoint/2010/main" val="226495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Bloodborne Pathogens</a:t>
            </a:r>
            <a:endParaRPr lang="en-US" b="1" i="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i="1" dirty="0" smtClean="0"/>
              <a:t>OSHA’s Bloodborne Pathogen Standard (29 CFR 1910.1030) provides safeguards to protect workers against the health hazards from exposure to blood and other potentially infectious materials, and to reduce their risk from this exposure.</a:t>
            </a:r>
            <a:endParaRPr lang="en-US" b="1" i="1" dirty="0"/>
          </a:p>
        </p:txBody>
      </p:sp>
    </p:spTree>
    <p:extLst>
      <p:ext uri="{BB962C8B-B14F-4D97-AF65-F5344CB8AC3E}">
        <p14:creationId xmlns:p14="http://schemas.microsoft.com/office/powerpoint/2010/main" val="64822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Exposure Control Plan</a:t>
            </a:r>
            <a:endParaRPr lang="en-US" b="1" i="1" dirty="0"/>
          </a:p>
        </p:txBody>
      </p:sp>
      <p:sp>
        <p:nvSpPr>
          <p:cNvPr id="3" name="Content Placeholder 2"/>
          <p:cNvSpPr>
            <a:spLocks noGrp="1"/>
          </p:cNvSpPr>
          <p:nvPr>
            <p:ph idx="1"/>
          </p:nvPr>
        </p:nvSpPr>
        <p:spPr/>
        <p:txBody>
          <a:bodyPr>
            <a:normAutofit fontScale="85000" lnSpcReduction="20000"/>
          </a:bodyPr>
          <a:lstStyle/>
          <a:p>
            <a:pPr marL="0" indent="0">
              <a:buNone/>
            </a:pPr>
            <a:r>
              <a:rPr lang="en-US" sz="3800" b="1" i="1" dirty="0" smtClean="0"/>
              <a:t>Outlines strategies necessary to eliminate or minimize employee exposure to blood and other body fluids.</a:t>
            </a:r>
          </a:p>
          <a:p>
            <a:pPr marL="0" indent="0">
              <a:buNone/>
            </a:pPr>
            <a:endParaRPr lang="en-US" b="1" i="1" dirty="0" smtClean="0"/>
          </a:p>
          <a:p>
            <a:pPr marL="0" indent="0">
              <a:buNone/>
            </a:pPr>
            <a:r>
              <a:rPr lang="en-US" b="1" i="1" dirty="0" smtClean="0"/>
              <a:t>Engineering and Work Practice Controls</a:t>
            </a:r>
          </a:p>
          <a:p>
            <a:pPr marL="0" indent="0">
              <a:buNone/>
            </a:pPr>
            <a:r>
              <a:rPr lang="en-US" b="1" i="1" dirty="0" smtClean="0"/>
              <a:t>Personal Protective Equipment</a:t>
            </a:r>
          </a:p>
          <a:p>
            <a:pPr marL="0" indent="0">
              <a:buNone/>
            </a:pPr>
            <a:r>
              <a:rPr lang="en-US" b="1" i="1" dirty="0" smtClean="0"/>
              <a:t>Training</a:t>
            </a:r>
          </a:p>
          <a:p>
            <a:pPr marL="0" indent="0">
              <a:buNone/>
            </a:pPr>
            <a:r>
              <a:rPr lang="en-US" b="1" i="1" dirty="0" smtClean="0"/>
              <a:t>Housekeeping</a:t>
            </a:r>
          </a:p>
          <a:p>
            <a:pPr marL="0" indent="0">
              <a:buNone/>
            </a:pPr>
            <a:r>
              <a:rPr lang="en-US" b="1" i="1" dirty="0" smtClean="0"/>
              <a:t>Containment / labeling potentially infectious material</a:t>
            </a:r>
          </a:p>
          <a:p>
            <a:pPr marL="0" indent="0">
              <a:buNone/>
            </a:pPr>
            <a:r>
              <a:rPr lang="en-US" b="1" i="1" dirty="0" smtClean="0"/>
              <a:t>Investigation &amp; Evaluation</a:t>
            </a:r>
            <a:endParaRPr lang="en-US" b="1" i="1" dirty="0"/>
          </a:p>
        </p:txBody>
      </p:sp>
    </p:spTree>
    <p:extLst>
      <p:ext uri="{BB962C8B-B14F-4D97-AF65-F5344CB8AC3E}">
        <p14:creationId xmlns:p14="http://schemas.microsoft.com/office/powerpoint/2010/main" val="2070521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are Bloodborne Pathogens</a:t>
            </a:r>
            <a:endParaRPr lang="en-US" b="1" i="1" dirty="0"/>
          </a:p>
        </p:txBody>
      </p:sp>
      <p:sp>
        <p:nvSpPr>
          <p:cNvPr id="3" name="Content Placeholder 2"/>
          <p:cNvSpPr>
            <a:spLocks noGrp="1"/>
          </p:cNvSpPr>
          <p:nvPr>
            <p:ph idx="1"/>
          </p:nvPr>
        </p:nvSpPr>
        <p:spPr/>
        <p:txBody>
          <a:bodyPr/>
          <a:lstStyle/>
          <a:p>
            <a:pPr marL="0" indent="0">
              <a:buNone/>
            </a:pPr>
            <a:r>
              <a:rPr lang="en-US" b="1" i="1" dirty="0" smtClean="0"/>
              <a:t>Microorganisms (such as viruses) transmitted through blood, or other potentially infectious material such as certain body fluids (semen, breast milk, etc.) or tissues.</a:t>
            </a:r>
            <a:endParaRPr lang="en-US" b="1" i="1" dirty="0"/>
          </a:p>
        </p:txBody>
      </p:sp>
      <p:pic>
        <p:nvPicPr>
          <p:cNvPr id="1026" name="Picture 2" descr="C:\Users\boisaacs\Desktop\thCAINT03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527" y="4405745"/>
            <a:ext cx="2667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isaacs\Desktop\thCA5HZZ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3276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0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Chain of Infection</a:t>
            </a:r>
            <a:endParaRPr lang="en-US" b="1" i="1" dirty="0"/>
          </a:p>
        </p:txBody>
      </p:sp>
      <p:sp>
        <p:nvSpPr>
          <p:cNvPr id="3" name="Content Placeholder 2"/>
          <p:cNvSpPr>
            <a:spLocks noGrp="1"/>
          </p:cNvSpPr>
          <p:nvPr>
            <p:ph idx="1"/>
          </p:nvPr>
        </p:nvSpPr>
        <p:spPr/>
        <p:txBody>
          <a:bodyPr/>
          <a:lstStyle/>
          <a:p>
            <a:pPr marL="514350" indent="-514350">
              <a:buAutoNum type="arabicPeriod"/>
            </a:pPr>
            <a:r>
              <a:rPr lang="en-US" b="1" i="1" dirty="0" smtClean="0"/>
              <a:t>A pathogen must be present.</a:t>
            </a:r>
          </a:p>
          <a:p>
            <a:pPr marL="514350" indent="-514350">
              <a:buAutoNum type="arabicPeriod"/>
            </a:pPr>
            <a:r>
              <a:rPr lang="en-US" b="1" i="1" dirty="0" smtClean="0"/>
              <a:t>There must be an adequate quantity of the pathogen to overwhelm the immune response.</a:t>
            </a:r>
          </a:p>
          <a:p>
            <a:pPr marL="514350" indent="-514350">
              <a:buAutoNum type="arabicPeriod"/>
            </a:pPr>
            <a:r>
              <a:rPr lang="en-US" b="1" i="1" dirty="0" smtClean="0"/>
              <a:t>There must be a suitable entry site for the pathogen to enter the body.</a:t>
            </a:r>
          </a:p>
          <a:p>
            <a:pPr marL="514350" indent="-514350">
              <a:buAutoNum type="arabicPeriod"/>
            </a:pPr>
            <a:r>
              <a:rPr lang="en-US" b="1" i="1" dirty="0" smtClean="0"/>
              <a:t>The person must have a susceptibility to the pathogen.</a:t>
            </a:r>
            <a:endParaRPr lang="en-US" b="1" i="1" dirty="0"/>
          </a:p>
        </p:txBody>
      </p:sp>
    </p:spTree>
    <p:extLst>
      <p:ext uri="{BB962C8B-B14F-4D97-AF65-F5344CB8AC3E}">
        <p14:creationId xmlns:p14="http://schemas.microsoft.com/office/powerpoint/2010/main" val="2361687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Contamination</a:t>
            </a:r>
            <a:endParaRPr lang="en-US" b="1" i="1" dirty="0"/>
          </a:p>
        </p:txBody>
      </p:sp>
      <p:sp>
        <p:nvSpPr>
          <p:cNvPr id="3" name="Content Placeholder 2"/>
          <p:cNvSpPr>
            <a:spLocks noGrp="1"/>
          </p:cNvSpPr>
          <p:nvPr>
            <p:ph idx="1"/>
          </p:nvPr>
        </p:nvSpPr>
        <p:spPr/>
        <p:txBody>
          <a:bodyPr/>
          <a:lstStyle/>
          <a:p>
            <a:pPr marL="0" indent="0">
              <a:buNone/>
            </a:pPr>
            <a:endParaRPr lang="en-US" b="1" i="1" dirty="0" smtClean="0"/>
          </a:p>
          <a:p>
            <a:pPr marL="0" indent="0">
              <a:buNone/>
            </a:pPr>
            <a:r>
              <a:rPr lang="en-US" b="1" i="1" dirty="0" smtClean="0"/>
              <a:t>Bodily fluids, especially those visibly contaminated with blood, are capable of causing disease.</a:t>
            </a:r>
          </a:p>
          <a:p>
            <a:pPr marL="0" indent="0">
              <a:buNone/>
            </a:pPr>
            <a:r>
              <a:rPr lang="en-US" b="1" i="1" dirty="0" smtClean="0"/>
              <a:t>Pathogens can enter your body through a cut in the skin, absorption through membranes of the eyes or mouth.</a:t>
            </a:r>
          </a:p>
          <a:p>
            <a:pPr marL="0" indent="0">
              <a:buNone/>
            </a:pPr>
            <a:r>
              <a:rPr lang="en-US" b="1" i="1" dirty="0" smtClean="0"/>
              <a:t>Can be transmitted sexually.</a:t>
            </a:r>
            <a:endParaRPr lang="en-US" b="1" i="1" dirty="0"/>
          </a:p>
        </p:txBody>
      </p:sp>
      <p:pic>
        <p:nvPicPr>
          <p:cNvPr id="2050" name="Picture 2" descr="C:\Users\boisaacs\Desktop\thCA3PTZ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4800600"/>
            <a:ext cx="2438400"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6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Bloodborne Pathogens</a:t>
            </a:r>
            <a:endParaRPr lang="en-US" b="1" i="1" dirty="0"/>
          </a:p>
        </p:txBody>
      </p:sp>
      <p:sp>
        <p:nvSpPr>
          <p:cNvPr id="3" name="Content Placeholder 2"/>
          <p:cNvSpPr>
            <a:spLocks noGrp="1"/>
          </p:cNvSpPr>
          <p:nvPr>
            <p:ph idx="1"/>
          </p:nvPr>
        </p:nvSpPr>
        <p:spPr/>
        <p:txBody>
          <a:bodyPr/>
          <a:lstStyle/>
          <a:p>
            <a:pPr marL="0" indent="0" algn="ctr">
              <a:buNone/>
            </a:pPr>
            <a:r>
              <a:rPr lang="en-US" sz="3600" b="1" i="1" dirty="0" smtClean="0"/>
              <a:t>Primary Diseases of Concern</a:t>
            </a:r>
          </a:p>
          <a:p>
            <a:pPr marL="0" indent="0" algn="ctr">
              <a:buNone/>
            </a:pPr>
            <a:endParaRPr lang="en-US" b="1" i="1" dirty="0" smtClean="0"/>
          </a:p>
          <a:p>
            <a:pPr marL="0" indent="0" algn="ctr">
              <a:buNone/>
            </a:pPr>
            <a:r>
              <a:rPr lang="en-US" b="1" i="1" dirty="0" smtClean="0"/>
              <a:t>Human Immunodeficiency Virus (HIV)</a:t>
            </a:r>
          </a:p>
          <a:p>
            <a:pPr marL="0" indent="0" algn="ctr">
              <a:buNone/>
            </a:pPr>
            <a:r>
              <a:rPr lang="en-US" b="1" i="1" dirty="0" smtClean="0"/>
              <a:t>Hepatitis B</a:t>
            </a:r>
          </a:p>
          <a:p>
            <a:pPr marL="0" indent="0" algn="ctr">
              <a:buNone/>
            </a:pPr>
            <a:r>
              <a:rPr lang="en-US" b="1" i="1" dirty="0" smtClean="0"/>
              <a:t>Hepatitis C</a:t>
            </a:r>
          </a:p>
          <a:p>
            <a:pPr marL="0" indent="0" algn="ctr">
              <a:buNone/>
            </a:pPr>
            <a:endParaRPr lang="en-US" b="1" i="1" dirty="0"/>
          </a:p>
          <a:p>
            <a:pPr marL="0" indent="0">
              <a:buNone/>
            </a:pPr>
            <a:r>
              <a:rPr lang="en-US" sz="2400" b="1" i="1" dirty="0" smtClean="0"/>
              <a:t>Other commonly recognized serious diseases include: Syphilis,</a:t>
            </a:r>
          </a:p>
          <a:p>
            <a:pPr marL="0" indent="0">
              <a:buNone/>
            </a:pPr>
            <a:r>
              <a:rPr lang="en-US" sz="2400" b="1" i="1" dirty="0" smtClean="0"/>
              <a:t>West Nile Virus, Tuberculosis &amp; Influenza</a:t>
            </a:r>
            <a:endParaRPr lang="en-US" sz="2400" b="1" i="1" dirty="0"/>
          </a:p>
        </p:txBody>
      </p:sp>
      <p:pic>
        <p:nvPicPr>
          <p:cNvPr id="1026" name="Picture 2" descr="C:\Users\boisaacs\Desktop\thCAE6PP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91367"/>
            <a:ext cx="1252537"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isaacs\Desktop\thCA6T4Z2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497619"/>
            <a:ext cx="1809750" cy="145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41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1056</Words>
  <Application>Microsoft Office PowerPoint</Application>
  <PresentationFormat>On-screen Show (4:3)</PresentationFormat>
  <Paragraphs>160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Bloodborne Pathogens</vt:lpstr>
      <vt:lpstr>Bloodborne Pathogens</vt:lpstr>
      <vt:lpstr>Objective</vt:lpstr>
      <vt:lpstr>Bloodborne Pathogens</vt:lpstr>
      <vt:lpstr>Exposure Control Plan</vt:lpstr>
      <vt:lpstr>What are Bloodborne Pathogens</vt:lpstr>
      <vt:lpstr>Chain of Infection</vt:lpstr>
      <vt:lpstr>Contamination</vt:lpstr>
      <vt:lpstr>Bloodborne Pathogens</vt:lpstr>
      <vt:lpstr>Human Immunodeficiency Virus (HIV)</vt:lpstr>
      <vt:lpstr>HIV Modes of Transfer</vt:lpstr>
      <vt:lpstr>HIV Symptoms</vt:lpstr>
      <vt:lpstr>Hepatitis B</vt:lpstr>
      <vt:lpstr>Hepatitis B Modes of Transfer</vt:lpstr>
      <vt:lpstr>Hepatitus B Symptoms</vt:lpstr>
      <vt:lpstr>Hepatitis B Treatment</vt:lpstr>
      <vt:lpstr>Hepatitis C</vt:lpstr>
      <vt:lpstr>Hepatitis C Modes of Transfer</vt:lpstr>
      <vt:lpstr>Hepatitis C Symptoms</vt:lpstr>
      <vt:lpstr> Hepatitis C Treatment </vt:lpstr>
      <vt:lpstr>How BBP Spread On The Job</vt:lpstr>
      <vt:lpstr>How BBP Spread On The Job</vt:lpstr>
      <vt:lpstr>How To Reduce Your Risk</vt:lpstr>
      <vt:lpstr>Universal Precautions</vt:lpstr>
      <vt:lpstr>Emergencies</vt:lpstr>
      <vt:lpstr>Bloodborne Pathogen Cleanup Kit</vt:lpstr>
      <vt:lpstr>Bloodborne Pathogen Cleanup Kit</vt:lpstr>
      <vt:lpstr>Proper Glove Removal &amp; Disposal</vt:lpstr>
      <vt:lpstr>Hand Washing</vt:lpstr>
      <vt:lpstr>PowerPoint Presentation</vt:lpstr>
    </vt:vector>
  </TitlesOfParts>
  <Company>Atmos Energy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dc:title>
  <dc:creator>BuildAdmin</dc:creator>
  <cp:lastModifiedBy>BuildAdmin</cp:lastModifiedBy>
  <cp:revision>29</cp:revision>
  <dcterms:created xsi:type="dcterms:W3CDTF">2015-03-19T18:03:38Z</dcterms:created>
  <dcterms:modified xsi:type="dcterms:W3CDTF">2015-03-23T13:50:30Z</dcterms:modified>
</cp:coreProperties>
</file>